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unknown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6" r:id="rId6"/>
    <p:sldId id="263" r:id="rId7"/>
    <p:sldId id="265" r:id="rId8"/>
    <p:sldId id="267" r:id="rId9"/>
    <p:sldId id="268" r:id="rId10"/>
    <p:sldId id="269" r:id="rId11"/>
    <p:sldId id="270" r:id="rId12"/>
    <p:sldId id="271" r:id="rId13"/>
    <p:sldId id="272" r:id="rId14"/>
    <p:sldId id="274" r:id="rId15"/>
    <p:sldId id="275" r:id="rId16"/>
    <p:sldId id="276" r:id="rId17"/>
    <p:sldId id="281" r:id="rId18"/>
    <p:sldId id="277" r:id="rId19"/>
    <p:sldId id="278" r:id="rId20"/>
    <p:sldId id="279" r:id="rId21"/>
    <p:sldId id="282" r:id="rId22"/>
    <p:sldId id="280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353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3" r:id="rId45"/>
    <p:sldId id="304" r:id="rId46"/>
    <p:sldId id="305" r:id="rId47"/>
    <p:sldId id="306" r:id="rId48"/>
    <p:sldId id="307" r:id="rId49"/>
    <p:sldId id="308" r:id="rId50"/>
    <p:sldId id="309" r:id="rId51"/>
    <p:sldId id="310" r:id="rId52"/>
    <p:sldId id="311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12" r:id="rId61"/>
    <p:sldId id="320" r:id="rId62"/>
    <p:sldId id="321" r:id="rId63"/>
    <p:sldId id="322" r:id="rId64"/>
    <p:sldId id="323" r:id="rId65"/>
    <p:sldId id="326" r:id="rId66"/>
    <p:sldId id="324" r:id="rId67"/>
    <p:sldId id="325" r:id="rId68"/>
    <p:sldId id="327" r:id="rId69"/>
    <p:sldId id="328" r:id="rId70"/>
    <p:sldId id="329" r:id="rId71"/>
    <p:sldId id="330" r:id="rId72"/>
    <p:sldId id="331" r:id="rId73"/>
    <p:sldId id="332" r:id="rId74"/>
    <p:sldId id="357" r:id="rId75"/>
    <p:sldId id="349" r:id="rId76"/>
    <p:sldId id="334" r:id="rId77"/>
    <p:sldId id="335" r:id="rId78"/>
    <p:sldId id="359" r:id="rId79"/>
    <p:sldId id="360" r:id="rId80"/>
    <p:sldId id="361" r:id="rId81"/>
    <p:sldId id="354" r:id="rId82"/>
    <p:sldId id="336" r:id="rId83"/>
    <p:sldId id="356" r:id="rId84"/>
    <p:sldId id="337" r:id="rId85"/>
    <p:sldId id="338" r:id="rId86"/>
    <p:sldId id="339" r:id="rId87"/>
    <p:sldId id="340" r:id="rId88"/>
    <p:sldId id="341" r:id="rId89"/>
    <p:sldId id="352" r:id="rId90"/>
    <p:sldId id="342" r:id="rId91"/>
    <p:sldId id="350" r:id="rId92"/>
    <p:sldId id="343" r:id="rId93"/>
    <p:sldId id="344" r:id="rId94"/>
    <p:sldId id="358" r:id="rId95"/>
    <p:sldId id="355" r:id="rId96"/>
    <p:sldId id="345" r:id="rId97"/>
    <p:sldId id="346" r:id="rId98"/>
    <p:sldId id="347" r:id="rId99"/>
    <p:sldId id="348" r:id="rId100"/>
    <p:sldId id="351" r:id="rId101"/>
    <p:sldId id="362" r:id="rId102"/>
    <p:sldId id="363" r:id="rId103"/>
    <p:sldId id="364" r:id="rId104"/>
    <p:sldId id="368" r:id="rId105"/>
    <p:sldId id="365" r:id="rId106"/>
    <p:sldId id="366" r:id="rId107"/>
    <p:sldId id="367" r:id="rId108"/>
    <p:sldId id="369" r:id="rId109"/>
    <p:sldId id="370" r:id="rId110"/>
    <p:sldId id="256" r:id="rId11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8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 showGuides="1">
      <p:cViewPr varScale="1">
        <p:scale>
          <a:sx n="127" d="100"/>
          <a:sy n="127" d="100"/>
        </p:scale>
        <p:origin x="-298" y="-86"/>
      </p:cViewPr>
      <p:guideLst>
        <p:guide orient="horz" pos="2160"/>
        <p:guide pos="388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presProps" Target="presProp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slide" Target="slides/slide109.xml"/><Relationship Id="rId115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F5D885AF-4210-4B4F-AB94-86B7DEFA67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xmlns="" id="{64339E0A-8F9D-49B0-8EFE-3BFA62965C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xmlns="" id="{E3452F2F-7857-4941-BFC6-0FC65EADE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xmlns="" id="{5885BE6F-6204-4AB7-9146-047A902C7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xmlns="" id="{BFBA9989-0354-4E45-AB1D-84DB8F190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01429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11733D90-B478-40D9-AB60-8B152168D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xmlns="" id="{BE55E208-F9F7-4D78-8B01-5F0187F17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xmlns="" id="{83CA22C1-3603-41B5-B9C6-36DB2289A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xmlns="" id="{A9EA791D-ECD0-4395-99DE-77EAF4A49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xmlns="" id="{0F672F1F-CCC7-40D7-9C27-4E3D8B01D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29189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FA6D3910-A256-49DD-9202-E80936446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xmlns="" id="{9463CA2F-D580-4E15-976B-543733E3E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xmlns="" id="{A39A117D-60DD-47FB-873C-BFC698FC5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xmlns="" id="{C418F705-06C3-4CCE-93F4-2E642195D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xmlns="" id="{CB8ED7F4-27B0-4DFA-9A7C-669A88B1D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81315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7DB1DAD1-7968-4B4E-A6E1-507C63392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xmlns="" id="{8CCA20EB-41A0-449E-A008-EE1C2C564F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xmlns="" id="{AB581B88-1908-4263-B111-D4B01C31DA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xmlns="" id="{D1740CC8-5D9D-4413-94D8-20C416C75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xmlns="" id="{55BEBD26-B300-4EB8-989E-4EAE10950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xmlns="" id="{30993ECC-466B-4EF3-8024-BDEAE28C5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74928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A8EDA800-14B1-4E7F-971B-8EC0F8616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xmlns="" id="{CFA3CC99-2DB0-40A0-914A-8355747C5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xmlns="" id="{2A10BAED-A0A9-4851-BEFA-D7B71FD00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xmlns="" id="{60A9CB61-A08E-48EC-91C8-4444381873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xmlns="" id="{E9266D92-17F5-428D-9DDE-0AB8405406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xmlns="" id="{42D8B375-C2F4-47DD-A626-9C93DCE28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xmlns="" id="{BA2E1411-2556-4BA0-A98A-956F18F71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xmlns="" id="{DB3A3280-09FE-4FCA-856A-311A7F219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0951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1696D079-5364-418E-856A-614336579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xmlns="" id="{6C5BC9DF-15A8-4C1D-9B58-3E8F0CBA2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xmlns="" id="{C2B10966-6F68-463F-A09E-A2F044057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xmlns="" id="{6BEF41BA-D3DB-4599-842B-4BF502437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71909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xmlns="" id="{95E2CC42-D6D5-4A55-9DC2-A3A8AFF61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xmlns="" id="{038F86FB-BBEB-4FF4-A061-43758CD3B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xmlns="" id="{EDCAD3F8-011A-4464-A268-C99256B34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20776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6B89700A-FCD5-4F7A-90BD-38D694888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xmlns="" id="{4E654CB4-82E2-45C2-B590-B6810A8D8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xmlns="" id="{D54A09CC-723F-499E-839F-4CA0CA444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xmlns="" id="{1E2BFECA-CD6C-446F-A003-B8E5420CE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xmlns="" id="{202590A7-762D-477F-9D21-ECD336827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xmlns="" id="{ECB6CAD3-2009-4EE6-8881-D935F5B03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5093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8BDB9683-8FFA-4BDA-994E-ECF2D4E4A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xmlns="" id="{DC5DF771-7A9D-44D5-A7D3-0B1545609E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xmlns="" id="{A62CAFBB-3219-479E-AEA2-F444021BA5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xmlns="" id="{E7738701-28F1-4351-874E-E2350ECA3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xmlns="" id="{1DD10B7D-015B-498F-A5B3-A94636D9F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xmlns="" id="{0E136B5A-E9B5-42F8-86BD-7EAF723F0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00742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xmlns="" id="{4D0F3328-1681-430F-8F05-4914842AF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xmlns="" id="{77C3DAD8-BC6A-463D-AA22-71026167ED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xmlns="" id="{9946AE1C-20C2-4988-B530-2B030AB19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xmlns="" id="{C12DECDA-C349-465C-B572-56C99BBF3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xmlns="" id="{3F28B786-A485-4C07-80D5-87CDDA61A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59097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xmlns="" id="{F3978F75-7D85-4B11-9E37-8BD85CD79E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xmlns="" id="{3A7E2C94-7E19-4250-82DD-E18F1C767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xmlns="" id="{1F993FFB-DB35-4601-854F-50E477D51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xmlns="" id="{955F2B80-3204-4E7D-AF26-D575C33B9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xmlns="" id="{43114DB9-DB5B-45B0-9B30-947601CAD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9795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xmlns="" id="{CA31FBDD-B5B6-421E-87C3-DD333179C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xmlns="" id="{09B951AB-A50C-4F6D-9C3A-9F0A64DC2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xmlns="" id="{389D05CB-8398-4ECA-AB44-278A452626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9D195-5721-408B-8A1A-D0EA087CD2C5}" type="datetimeFigureOut">
              <a:rPr lang="de-DE" smtClean="0"/>
              <a:t>15.11.2025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xmlns="" id="{1C38BB2B-99E3-4409-B0F6-9D248240F0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xmlns="" id="{F8FE2600-08DD-4B5B-B52E-F7A2B6499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89FFB-D316-4EB4-9836-6250CC1E2E96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5714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9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0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91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gif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CC690FEC-A644-4D9D-8C72-4005B4268D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0015" y="1175657"/>
            <a:ext cx="5104995" cy="5249636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xmlns="" id="{6B6A0F77-1A97-4867-A8BA-1620FC8D462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385" y="545372"/>
            <a:ext cx="1504423" cy="1512027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09F95A81-3EB4-44D6-9FF5-82E9230DEB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0439" y="545372"/>
            <a:ext cx="1704146" cy="1175273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675" y="549275"/>
            <a:ext cx="5708650" cy="575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5774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022BDE4A-8A20-4A69-9C5A-581C82036A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763F9670-3C33-4B7D-8F87-8DDE39E16CBF}"/>
              </a:ext>
            </a:extLst>
          </p:cNvPr>
          <p:cNvSpPr txBox="1"/>
          <p:nvPr/>
        </p:nvSpPr>
        <p:spPr>
          <a:xfrm>
            <a:off x="1001684" y="170412"/>
            <a:ext cx="10178934" cy="1328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23.10.2003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Eisenbahnrentner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aus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allen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Fachbereichen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treffen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sich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um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über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die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Zukunft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der Lok 64 317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zu</a:t>
            </a: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9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diskutieren</a:t>
            </a:r>
            <a:endParaRPr lang="en-US" sz="29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xmlns="" id="{CC698C07-0682-4617-A558-D1D3348DD6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69" r="7420" b="-3"/>
          <a:stretch/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745377BB-C0D1-4B0C-81FF-58B6E9B46C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6" r="-2" b="7050"/>
          <a:stretch/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417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11BE3FA7-0D70-4431-814F-D8C40576EA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xmlns="" id="{9370D883-703B-40FE-949F-FFFE4BDE3B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82" r="15902" b="-1"/>
          <a:stretch/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xmlns="" id="{D706EA67-D407-473E-BB36-B509F04323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10" r="-2" b="14916"/>
          <a:stretch/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64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D9EC98AE-ACE2-47F7-A9F8-957E526EC8AC}"/>
              </a:ext>
            </a:extLst>
          </p:cNvPr>
          <p:cNvSpPr txBox="1"/>
          <p:nvPr/>
        </p:nvSpPr>
        <p:spPr>
          <a:xfrm>
            <a:off x="2493818" y="1878677"/>
            <a:ext cx="794134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Am 30.10.2003 treffen sich der Konzernbeauftrage Dr. Trettin mit den</a:t>
            </a:r>
          </a:p>
          <a:p>
            <a:endParaRPr lang="de-DE" dirty="0"/>
          </a:p>
          <a:p>
            <a:pPr algn="ctr"/>
            <a:r>
              <a:rPr lang="de-DE" dirty="0"/>
              <a:t>Berliner Eisenbahnfreunden</a:t>
            </a:r>
          </a:p>
          <a:p>
            <a:pPr algn="ctr"/>
            <a:r>
              <a:rPr lang="de-DE" dirty="0"/>
              <a:t>Förderverein Heidekrautbahn</a:t>
            </a:r>
          </a:p>
          <a:p>
            <a:pPr algn="ctr"/>
            <a:r>
              <a:rPr lang="de-DE" dirty="0"/>
              <a:t>Bahnhofsmanagement Frankfurt (Oder)</a:t>
            </a:r>
          </a:p>
          <a:p>
            <a:pPr algn="ctr"/>
            <a:r>
              <a:rPr lang="de-DE" dirty="0"/>
              <a:t>Freizeitgruppe Frankfurt (Oder)</a:t>
            </a:r>
          </a:p>
          <a:p>
            <a:endParaRPr lang="de-DE" dirty="0"/>
          </a:p>
          <a:p>
            <a:r>
              <a:rPr lang="de-DE" dirty="0"/>
              <a:t>mit dem Ergebnis, dass die Lok 64 317 als Museumslok in Frankfurt (Oder) verbleibt</a:t>
            </a:r>
          </a:p>
        </p:txBody>
      </p:sp>
    </p:spTree>
    <p:extLst>
      <p:ext uri="{BB962C8B-B14F-4D97-AF65-F5344CB8AC3E}">
        <p14:creationId xmlns:p14="http://schemas.microsoft.com/office/powerpoint/2010/main" val="303375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F067E5F-663B-4D12-99DD-182FF4CEF1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3543"/>
            <a:ext cx="12192000" cy="4090914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2AC884D2-DCE4-43BB-AE82-38D7EB11648C}"/>
              </a:ext>
            </a:extLst>
          </p:cNvPr>
          <p:cNvSpPr txBox="1"/>
          <p:nvPr/>
        </p:nvSpPr>
        <p:spPr>
          <a:xfrm>
            <a:off x="4571960" y="6077038"/>
            <a:ext cx="3048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Der Zug der Eisenbahnfreunde</a:t>
            </a:r>
          </a:p>
        </p:txBody>
      </p:sp>
    </p:spTree>
    <p:extLst>
      <p:ext uri="{BB962C8B-B14F-4D97-AF65-F5344CB8AC3E}">
        <p14:creationId xmlns:p14="http://schemas.microsoft.com/office/powerpoint/2010/main" val="67240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99ED5833-B85B-4103-8A3B-CAB0308E6C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4CED4EF-6AB7-4167-AE7C-F083170EECC2}"/>
              </a:ext>
            </a:extLst>
          </p:cNvPr>
          <p:cNvSpPr txBox="1"/>
          <p:nvPr/>
        </p:nvSpPr>
        <p:spPr>
          <a:xfrm>
            <a:off x="838200" y="365125"/>
            <a:ext cx="10515600" cy="1860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Nun kann sich die Lok wieder sehen lassen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xmlns="" id="{977BB086-7148-477C-9908-04C853C38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043" y="2365284"/>
            <a:ext cx="5322643" cy="4206965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7FBC6CB2-B823-4B6D-A415-0F3D9A9646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2505" y="2389481"/>
            <a:ext cx="5828261" cy="3890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58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eisenbahnfreunde-ffo.de/images/wall.jpg">
            <a:extLst>
              <a:ext uri="{FF2B5EF4-FFF2-40B4-BE49-F238E27FC236}">
                <a16:creationId xmlns:a16="http://schemas.microsoft.com/office/drawing/2014/main" xmlns="" id="{14B047F1-ADE1-4A0B-B888-F55B9C3FB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700" y="347579"/>
            <a:ext cx="4534599" cy="522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9D34732D-6E37-49F0-8054-5469458F70B9}"/>
              </a:ext>
            </a:extLst>
          </p:cNvPr>
          <p:cNvSpPr txBox="1"/>
          <p:nvPr/>
        </p:nvSpPr>
        <p:spPr>
          <a:xfrm>
            <a:off x="2201984" y="6039492"/>
            <a:ext cx="7788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Kaum angefangen, hat sich der erste Kollege schon wieder von uns verabschiedet.</a:t>
            </a:r>
          </a:p>
        </p:txBody>
      </p:sp>
    </p:spTree>
    <p:extLst>
      <p:ext uri="{BB962C8B-B14F-4D97-AF65-F5344CB8AC3E}">
        <p14:creationId xmlns:p14="http://schemas.microsoft.com/office/powerpoint/2010/main" val="1790192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39FE970-5164-4F37-8EF9-39E06A626B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412" y="511278"/>
            <a:ext cx="7561176" cy="5034116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281D83A-402A-4144-B8EB-2E9C5D204401}"/>
              </a:ext>
            </a:extLst>
          </p:cNvPr>
          <p:cNvSpPr txBox="1"/>
          <p:nvPr/>
        </p:nvSpPr>
        <p:spPr>
          <a:xfrm>
            <a:off x="4535348" y="6075546"/>
            <a:ext cx="2914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2006 das erste Bahnhofsfest</a:t>
            </a:r>
          </a:p>
        </p:txBody>
      </p:sp>
    </p:spTree>
    <p:extLst>
      <p:ext uri="{BB962C8B-B14F-4D97-AF65-F5344CB8AC3E}">
        <p14:creationId xmlns:p14="http://schemas.microsoft.com/office/powerpoint/2010/main" val="326555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7A71DE20-96D4-4B55-95B6-0C64DE9590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1948" y="580445"/>
            <a:ext cx="6748104" cy="506107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8B7F3C3-16C5-4E0E-913F-C055D0FBAAD1}"/>
              </a:ext>
            </a:extLst>
          </p:cNvPr>
          <p:cNvSpPr txBox="1"/>
          <p:nvPr/>
        </p:nvSpPr>
        <p:spPr>
          <a:xfrm>
            <a:off x="3931433" y="6092889"/>
            <a:ext cx="4329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Einmal im Monat trifft sich die ganze Truppe</a:t>
            </a:r>
          </a:p>
        </p:txBody>
      </p:sp>
    </p:spTree>
    <p:extLst>
      <p:ext uri="{BB962C8B-B14F-4D97-AF65-F5344CB8AC3E}">
        <p14:creationId xmlns:p14="http://schemas.microsoft.com/office/powerpoint/2010/main" val="1399989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xmlns="" id="{D2B783EE-0239-4717-BBEA-8C9EAC61C8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19E37E3-AC13-45A3-A4CF-B930BF75EEED}"/>
              </a:ext>
            </a:extLst>
          </p:cNvPr>
          <p:cNvSpPr txBox="1"/>
          <p:nvPr/>
        </p:nvSpPr>
        <p:spPr>
          <a:xfrm>
            <a:off x="838201" y="1825625"/>
            <a:ext cx="345621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Hier</a:t>
            </a:r>
            <a:r>
              <a:rPr lang="en-US" dirty="0"/>
              <a:t> beim </a:t>
            </a:r>
            <a:r>
              <a:rPr lang="en-US" dirty="0" err="1"/>
              <a:t>Einsammeln</a:t>
            </a:r>
            <a:r>
              <a:rPr lang="en-US" dirty="0"/>
              <a:t> </a:t>
            </a:r>
            <a:r>
              <a:rPr lang="en-US" dirty="0" err="1"/>
              <a:t>eines</a:t>
            </a:r>
            <a:r>
              <a:rPr lang="en-US" dirty="0"/>
              <a:t> </a:t>
            </a:r>
            <a:r>
              <a:rPr lang="en-US" dirty="0" err="1" smtClean="0"/>
              <a:t>Beutestücks</a:t>
            </a:r>
            <a:r>
              <a:rPr lang="en-US" dirty="0" smtClean="0"/>
              <a:t>. </a:t>
            </a:r>
            <a:r>
              <a:rPr lang="en-US" dirty="0"/>
              <a:t>Von DB Cargo </a:t>
            </a:r>
            <a:r>
              <a:rPr lang="en-US" dirty="0" err="1"/>
              <a:t>konnten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</a:t>
            </a:r>
            <a:r>
              <a:rPr lang="en-US" dirty="0" err="1"/>
              <a:t>diese</a:t>
            </a:r>
            <a:r>
              <a:rPr lang="en-US" dirty="0"/>
              <a:t> </a:t>
            </a:r>
            <a:r>
              <a:rPr lang="en-US" dirty="0" err="1"/>
              <a:t>Draisine</a:t>
            </a:r>
            <a:r>
              <a:rPr lang="en-US" dirty="0"/>
              <a:t> </a:t>
            </a:r>
            <a:r>
              <a:rPr lang="en-US" dirty="0" err="1"/>
              <a:t>übernehmen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dirty="0"/>
              <a:t>Peter bei der Bergung eines Streckenfernsprechers bei </a:t>
            </a:r>
            <a:r>
              <a:rPr lang="de-DE" dirty="0" err="1"/>
              <a:t>Rsg</a:t>
            </a:r>
            <a:endParaRPr lang="de-DE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0" name="Oval 10">
            <a:extLst>
              <a:ext uri="{FF2B5EF4-FFF2-40B4-BE49-F238E27FC236}">
                <a16:creationId xmlns:a16="http://schemas.microsoft.com/office/drawing/2014/main" xmlns="" id="{A7B99495-F43F-4D80-A44F-2CB4764EB9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xmlns="" id="{252565A6-FCFE-4905-B18E-59DA981420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65" r="8224" b="3"/>
          <a:stretch/>
        </p:blipFill>
        <p:spPr>
          <a:xfrm>
            <a:off x="6544933" y="2114856"/>
            <a:ext cx="4520396" cy="4351337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1" name="Arc 12">
            <a:extLst>
              <a:ext uri="{FF2B5EF4-FFF2-40B4-BE49-F238E27FC236}">
                <a16:creationId xmlns:a16="http://schemas.microsoft.com/office/drawing/2014/main" xmlns="" id="{70BEB1E7-2F88-40BC-B73D-42E5B6F80B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AD527917-4F00-4EDF-8E3C-8C682E7D53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245" b="-4"/>
          <a:stretch/>
        </p:blipFill>
        <p:spPr>
          <a:xfrm>
            <a:off x="3897469" y="328841"/>
            <a:ext cx="3684919" cy="3149451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25213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0E66F78B-B2E4-4A00-9D60-D015AE5920B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7559" y="213051"/>
            <a:ext cx="7316882" cy="548766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174AD9C3-CCF4-4CCF-ABDB-0EF48CE98934}"/>
              </a:ext>
            </a:extLst>
          </p:cNvPr>
          <p:cNvSpPr txBox="1"/>
          <p:nvPr/>
        </p:nvSpPr>
        <p:spPr>
          <a:xfrm>
            <a:off x="2668395" y="6074228"/>
            <a:ext cx="6855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2007 zum Bahnhofsfest unsere erste kleine Ausstellung im Turmzimmer</a:t>
            </a:r>
          </a:p>
        </p:txBody>
      </p:sp>
    </p:spTree>
    <p:extLst>
      <p:ext uri="{BB962C8B-B14F-4D97-AF65-F5344CB8AC3E}">
        <p14:creationId xmlns:p14="http://schemas.microsoft.com/office/powerpoint/2010/main" val="2739370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5D8DE2A-DEED-4100-AEAC-85C226C274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899" y="767443"/>
            <a:ext cx="7258201" cy="484122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7D7F9A5B-67E5-4BD8-8335-AD672A5BCBE7}"/>
              </a:ext>
            </a:extLst>
          </p:cNvPr>
          <p:cNvSpPr txBox="1"/>
          <p:nvPr/>
        </p:nvSpPr>
        <p:spPr>
          <a:xfrm>
            <a:off x="2557723" y="5905891"/>
            <a:ext cx="7134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Noch einmal 2007, Manfred hat die Betreuung der Draisine übernommen.</a:t>
            </a:r>
          </a:p>
          <a:p>
            <a:pPr algn="ctr"/>
            <a:r>
              <a:rPr lang="de-DE" dirty="0"/>
              <a:t>Schwerstarbeit, da immer dicht umlagert</a:t>
            </a:r>
          </a:p>
        </p:txBody>
      </p:sp>
    </p:spTree>
    <p:extLst>
      <p:ext uri="{BB962C8B-B14F-4D97-AF65-F5344CB8AC3E}">
        <p14:creationId xmlns:p14="http://schemas.microsoft.com/office/powerpoint/2010/main" val="4024196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B57E3A0-5830-4B64-9AEA-A4B33745789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529" y="522515"/>
            <a:ext cx="6672942" cy="5004706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6EF3BABC-D8C6-495C-A3C3-952CB8E26AD3}"/>
              </a:ext>
            </a:extLst>
          </p:cNvPr>
          <p:cNvSpPr txBox="1"/>
          <p:nvPr/>
        </p:nvSpPr>
        <p:spPr>
          <a:xfrm>
            <a:off x="1101459" y="5949825"/>
            <a:ext cx="99890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Vom Kulturhaus Völkerfreundschaft konnten wir einen Schaukasten übernehmen.</a:t>
            </a:r>
          </a:p>
          <a:p>
            <a:r>
              <a:rPr lang="de-DE" dirty="0"/>
              <a:t>Über viele Jahre versorgten wir hiermit die Reisenden mit Nachrichten aus der Geschichte der Eisenbahn</a:t>
            </a:r>
          </a:p>
        </p:txBody>
      </p:sp>
    </p:spTree>
    <p:extLst>
      <p:ext uri="{BB962C8B-B14F-4D97-AF65-F5344CB8AC3E}">
        <p14:creationId xmlns:p14="http://schemas.microsoft.com/office/powerpoint/2010/main" val="14586689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0199AFC-7DB3-473F-9096-E99E4CB128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247" y="478547"/>
            <a:ext cx="8553506" cy="511600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5F7AAA87-6F15-4091-AB5F-7C86F493B161}"/>
              </a:ext>
            </a:extLst>
          </p:cNvPr>
          <p:cNvSpPr txBox="1"/>
          <p:nvPr/>
        </p:nvSpPr>
        <p:spPr>
          <a:xfrm>
            <a:off x="3388464" y="6045924"/>
            <a:ext cx="5415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2008  lassen wir wieder alte Kontakte zu Polen aufleben</a:t>
            </a:r>
          </a:p>
        </p:txBody>
      </p:sp>
    </p:spTree>
    <p:extLst>
      <p:ext uri="{BB962C8B-B14F-4D97-AF65-F5344CB8AC3E}">
        <p14:creationId xmlns:p14="http://schemas.microsoft.com/office/powerpoint/2010/main" val="1041943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0">
            <a:extLst>
              <a:ext uri="{FF2B5EF4-FFF2-40B4-BE49-F238E27FC236}">
                <a16:creationId xmlns:a16="http://schemas.microsoft.com/office/drawing/2014/main" xmlns="" id="{022BDE4A-8A20-4A69-9C5A-581C82036A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9C1EF9CB-A0D0-4D5E-B887-B67103CDB5A1}"/>
              </a:ext>
            </a:extLst>
          </p:cNvPr>
          <p:cNvSpPr txBox="1"/>
          <p:nvPr/>
        </p:nvSpPr>
        <p:spPr>
          <a:xfrm>
            <a:off x="1005008" y="464327"/>
            <a:ext cx="10178934" cy="1328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Die gute Seele der Truppe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040A56D9-501D-407D-9B3C-552FFB0E8F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9" r="-2" b="5307"/>
          <a:stretch/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68C26E85-79D2-43F3-A7A6-50E72B1737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" r="3" b="3"/>
          <a:stretch/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319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554FAF9B-D274-40D7-98F3-86F4F44D87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766" y="554151"/>
            <a:ext cx="6682468" cy="49894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11855C55-AF42-4435-9F3C-BB6D5A8C2862}"/>
              </a:ext>
            </a:extLst>
          </p:cNvPr>
          <p:cNvSpPr txBox="1"/>
          <p:nvPr/>
        </p:nvSpPr>
        <p:spPr>
          <a:xfrm>
            <a:off x="4784273" y="6119183"/>
            <a:ext cx="26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Eine nicht endende Arbeit</a:t>
            </a:r>
          </a:p>
        </p:txBody>
      </p:sp>
    </p:spTree>
    <p:extLst>
      <p:ext uri="{BB962C8B-B14F-4D97-AF65-F5344CB8AC3E}">
        <p14:creationId xmlns:p14="http://schemas.microsoft.com/office/powerpoint/2010/main" val="2954048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elmut Wulfert">
            <a:extLst>
              <a:ext uri="{FF2B5EF4-FFF2-40B4-BE49-F238E27FC236}">
                <a16:creationId xmlns:a16="http://schemas.microsoft.com/office/drawing/2014/main" xmlns="" id="{EF628471-3693-4EC0-BCA9-C699B265D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134" y="562659"/>
            <a:ext cx="4475602" cy="498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F5AD98EA-5660-4F7B-B83A-8013EB6DCFBF}"/>
              </a:ext>
            </a:extLst>
          </p:cNvPr>
          <p:cNvSpPr txBox="1"/>
          <p:nvPr/>
        </p:nvSpPr>
        <p:spPr>
          <a:xfrm>
            <a:off x="3241218" y="6106883"/>
            <a:ext cx="5686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Am 26.02.2007 verabschiedet sich Helmut Wulfert von uns</a:t>
            </a:r>
          </a:p>
        </p:txBody>
      </p:sp>
    </p:spTree>
    <p:extLst>
      <p:ext uri="{BB962C8B-B14F-4D97-AF65-F5344CB8AC3E}">
        <p14:creationId xmlns:p14="http://schemas.microsoft.com/office/powerpoint/2010/main" val="4898852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BB50AA90-F3A6-4B30-A8E2-B195F2C1C7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199" y="536802"/>
            <a:ext cx="6730093" cy="504757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95AF976-B913-4A78-B85C-56AA7420F1EA}"/>
              </a:ext>
            </a:extLst>
          </p:cNvPr>
          <p:cNvSpPr txBox="1"/>
          <p:nvPr/>
        </p:nvSpPr>
        <p:spPr>
          <a:xfrm>
            <a:off x="2506435" y="6098721"/>
            <a:ext cx="7191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Das Leben geht weiter, Musik in der Bahnhofshalle beim Bahnhofsfest 2008</a:t>
            </a:r>
          </a:p>
        </p:txBody>
      </p:sp>
    </p:spTree>
    <p:extLst>
      <p:ext uri="{BB962C8B-B14F-4D97-AF65-F5344CB8AC3E}">
        <p14:creationId xmlns:p14="http://schemas.microsoft.com/office/powerpoint/2010/main" val="2000193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8C67373F-3A6A-4DC0-808D-16DAA36721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197" y="536802"/>
            <a:ext cx="6719207" cy="5039405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5A6DFB0C-1B6D-4ED4-8783-9337BD08140E}"/>
              </a:ext>
            </a:extLst>
          </p:cNvPr>
          <p:cNvSpPr txBox="1"/>
          <p:nvPr/>
        </p:nvSpPr>
        <p:spPr>
          <a:xfrm>
            <a:off x="3592288" y="6115046"/>
            <a:ext cx="5038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Die Fotografen der Truppe vor dem VT 18 aus Berlin</a:t>
            </a:r>
          </a:p>
        </p:txBody>
      </p:sp>
    </p:spTree>
    <p:extLst>
      <p:ext uri="{BB962C8B-B14F-4D97-AF65-F5344CB8AC3E}">
        <p14:creationId xmlns:p14="http://schemas.microsoft.com/office/powerpoint/2010/main" val="8053811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xmlns="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53385962-079E-4944-BADE-2833B07BA155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Manfred und Dieter mitten im Getümmel beim Bahnhofsfest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F938070-804B-47C9-9128-937B468550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5" r="1763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9461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xmlns="" id="{FB5B0058-AF13-4859-B429-4EDDE2A26F7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0E082B16-F088-4088-B063-8C55F60985A6}"/>
              </a:ext>
            </a:extLst>
          </p:cNvPr>
          <p:cNvSpPr txBox="1"/>
          <p:nvPr/>
        </p:nvSpPr>
        <p:spPr>
          <a:xfrm>
            <a:off x="6815556" y="2149079"/>
            <a:ext cx="460534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merkt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,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wir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sind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eine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Seniorengruppe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.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Am 01.11.2008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müssen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wir</a:t>
            </a:r>
            <a:r>
              <a:rPr lang="en-US" sz="31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uns von Helmut Hartke </a:t>
            </a:r>
            <a:r>
              <a:rPr lang="en-US" sz="31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verabschieden</a:t>
            </a:r>
            <a:endParaRPr lang="en-US" sz="31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Helmut Hartke">
            <a:extLst>
              <a:ext uri="{FF2B5EF4-FFF2-40B4-BE49-F238E27FC236}">
                <a16:creationId xmlns:a16="http://schemas.microsoft.com/office/drawing/2014/main" xmlns="" id="{AEC5EDE2-8002-4494-AB8F-6AE3F4D332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68" b="4652"/>
          <a:stretch/>
        </p:blipFill>
        <p:spPr bwMode="auto">
          <a:xfrm>
            <a:off x="473874" y="1057275"/>
            <a:ext cx="5917401" cy="474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xmlns="" id="{D84C2E9E-0B5D-4B5F-9A1F-70EBDCE390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2461" y="11977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xmlns="" id="{EF36B2BE-65F4-46E3-AFDD-A9AE9E8850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57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6F828D28-8E09-41CC-8229-3070B5467A9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E4C455E-5D58-4E36-A070-B74B63527CD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90" b="4510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D5B012D8-7F27-4758-9AC6-C889B154BD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1B64967D-0FBF-403A-AEFE-F2CF573CC649}"/>
              </a:ext>
            </a:extLst>
          </p:cNvPr>
          <p:cNvSpPr txBox="1"/>
          <p:nvPr/>
        </p:nvSpPr>
        <p:spPr>
          <a:xfrm>
            <a:off x="643466" y="643467"/>
            <a:ext cx="5452529" cy="35692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2009, unsere Draisine geht auf Reisen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4063B759-00FC-46D1-9898-8E8625268FA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4695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AEA58C4-8238-4C0E-A7B1-48E3B8F28A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870" y="579664"/>
            <a:ext cx="7291286" cy="502730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E0F68039-7187-4BFB-B50E-6679A5A762CC}"/>
              </a:ext>
            </a:extLst>
          </p:cNvPr>
          <p:cNvSpPr txBox="1"/>
          <p:nvPr/>
        </p:nvSpPr>
        <p:spPr>
          <a:xfrm>
            <a:off x="4253594" y="6090557"/>
            <a:ext cx="3720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/>
              <a:t>2009, unsere Fundsache aus Müllrose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05541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0BD09E2-855E-4663-83A3-38C8D8A7301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643" y="555171"/>
            <a:ext cx="6716487" cy="5037365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164E38A-9373-4624-9F86-3928B7517256}"/>
              </a:ext>
            </a:extLst>
          </p:cNvPr>
          <p:cNvSpPr txBox="1"/>
          <p:nvPr/>
        </p:nvSpPr>
        <p:spPr>
          <a:xfrm>
            <a:off x="2220681" y="6123211"/>
            <a:ext cx="7887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Hier wird ein Signalfernsprecher mit einer Verbindung zum Turmzimmer aufgebaut</a:t>
            </a:r>
          </a:p>
        </p:txBody>
      </p:sp>
    </p:spTree>
    <p:extLst>
      <p:ext uri="{BB962C8B-B14F-4D97-AF65-F5344CB8AC3E}">
        <p14:creationId xmlns:p14="http://schemas.microsoft.com/office/powerpoint/2010/main" val="36510327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5C805AE7-8AB2-4DCE-A990-A901229F622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702" y="571499"/>
            <a:ext cx="6711043" cy="503328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DA9C87E1-E941-4D25-9B15-B006E9CEDE7F}"/>
              </a:ext>
            </a:extLst>
          </p:cNvPr>
          <p:cNvSpPr txBox="1"/>
          <p:nvPr/>
        </p:nvSpPr>
        <p:spPr>
          <a:xfrm>
            <a:off x="3469821" y="6131378"/>
            <a:ext cx="5747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2009, die ehemalige Mitropauhr wird unser Aushängeschild</a:t>
            </a:r>
          </a:p>
        </p:txBody>
      </p:sp>
    </p:spTree>
    <p:extLst>
      <p:ext uri="{BB962C8B-B14F-4D97-AF65-F5344CB8AC3E}">
        <p14:creationId xmlns:p14="http://schemas.microsoft.com/office/powerpoint/2010/main" val="11950722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99F1FFA9-D672-408C-9220-ADEEC6ABDD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119509D-9C9D-4EC5-965E-A057313D16E5}"/>
              </a:ext>
            </a:extLst>
          </p:cNvPr>
          <p:cNvSpPr txBox="1"/>
          <p:nvPr/>
        </p:nvSpPr>
        <p:spPr>
          <a:xfrm>
            <a:off x="732065" y="3111240"/>
            <a:ext cx="3816096" cy="1599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Attraktionen zum Bahnhofsfest auf dem Bahnhofsvorplatz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CAEDF4C-DC0C-48F2-BA9E-E811E77C1B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62" r="-1" b="22546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A8C0929A-8ED2-4700-811D-E8AFD688D1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17" b="18902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9693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95B1FC96-0749-41C9-BAED-E089E77149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F46BABE3-1D6B-43DB-843F-E820ABCD80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3" r="1318" b="-3"/>
          <a:stretch/>
        </p:blipFill>
        <p:spPr>
          <a:xfrm>
            <a:off x="0" y="712586"/>
            <a:ext cx="6095995" cy="41962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A5D843C7-C80C-429C-BACC-E95289CA6DC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37" r="-3" b="-3"/>
          <a:stretch/>
        </p:blipFill>
        <p:spPr>
          <a:xfrm>
            <a:off x="5977136" y="712586"/>
            <a:ext cx="6172195" cy="41876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xmlns="" id="{63C1A86C-B1A8-4AEC-B001-595C91716E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55AAC8CC-E92E-49B5-AA53-E6688158BA7D}"/>
              </a:ext>
            </a:extLst>
          </p:cNvPr>
          <p:cNvSpPr txBox="1"/>
          <p:nvPr/>
        </p:nvSpPr>
        <p:spPr>
          <a:xfrm>
            <a:off x="4673959" y="4985643"/>
            <a:ext cx="6903721" cy="1600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Auch die Modellbahnfreunde beteiligen sich am Bahnhofsfest</a:t>
            </a:r>
          </a:p>
        </p:txBody>
      </p:sp>
    </p:spTree>
    <p:extLst>
      <p:ext uri="{BB962C8B-B14F-4D97-AF65-F5344CB8AC3E}">
        <p14:creationId xmlns:p14="http://schemas.microsoft.com/office/powerpoint/2010/main" val="32596989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4D5B98F-9A24-4AB4-A904-9153076221F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Einmal Lokführer sein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C35063A3-9D78-49C5-ADF7-6CAC03F404D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3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172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CC6A1ECE-C31A-44E5-91EB-213526747B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638" y="547007"/>
            <a:ext cx="6738257" cy="505369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7D66E3FC-C80C-4325-8298-20E723D6E816}"/>
              </a:ext>
            </a:extLst>
          </p:cNvPr>
          <p:cNvSpPr txBox="1"/>
          <p:nvPr/>
        </p:nvSpPr>
        <p:spPr>
          <a:xfrm>
            <a:off x="2392142" y="6106883"/>
            <a:ext cx="7457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Draisine fahren bei Kindern immer beliebt. Hier eine Gruppe aus Hohenwalde</a:t>
            </a:r>
          </a:p>
        </p:txBody>
      </p:sp>
    </p:spTree>
    <p:extLst>
      <p:ext uri="{BB962C8B-B14F-4D97-AF65-F5344CB8AC3E}">
        <p14:creationId xmlns:p14="http://schemas.microsoft.com/office/powerpoint/2010/main" val="4561671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B122DFEE-DFAA-4583-AA29-29D73BDA49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960" y="537936"/>
            <a:ext cx="7586641" cy="50546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A5B16A5-22B6-405D-9299-A5913362BF17}"/>
              </a:ext>
            </a:extLst>
          </p:cNvPr>
          <p:cNvSpPr txBox="1"/>
          <p:nvPr/>
        </p:nvSpPr>
        <p:spPr>
          <a:xfrm>
            <a:off x="4310745" y="6057900"/>
            <a:ext cx="3648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Wir waren mal eine stattliche Truppe</a:t>
            </a:r>
          </a:p>
        </p:txBody>
      </p:sp>
    </p:spTree>
    <p:extLst>
      <p:ext uri="{BB962C8B-B14F-4D97-AF65-F5344CB8AC3E}">
        <p14:creationId xmlns:p14="http://schemas.microsoft.com/office/powerpoint/2010/main" val="21191489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78CB30D-A8C4-47FB-9567-311D8E100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538" y="530942"/>
            <a:ext cx="7184923" cy="4974177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E1ECEA23-362E-43D7-BF18-E16FB434ADB4}"/>
              </a:ext>
            </a:extLst>
          </p:cNvPr>
          <p:cNvSpPr txBox="1"/>
          <p:nvPr/>
        </p:nvSpPr>
        <p:spPr>
          <a:xfrm>
            <a:off x="4930616" y="6126064"/>
            <a:ext cx="2387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Die Draisinenbesatzung</a:t>
            </a:r>
          </a:p>
        </p:txBody>
      </p:sp>
    </p:spTree>
    <p:extLst>
      <p:ext uri="{BB962C8B-B14F-4D97-AF65-F5344CB8AC3E}">
        <p14:creationId xmlns:p14="http://schemas.microsoft.com/office/powerpoint/2010/main" val="15957770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ACA65D43-397C-4A84-A075-1445D17190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921" y="571500"/>
            <a:ext cx="7482569" cy="4988379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AF0695D-3515-4530-934B-7578411C027E}"/>
              </a:ext>
            </a:extLst>
          </p:cNvPr>
          <p:cNvSpPr txBox="1"/>
          <p:nvPr/>
        </p:nvSpPr>
        <p:spPr>
          <a:xfrm>
            <a:off x="4678134" y="6123213"/>
            <a:ext cx="290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Eröffnung Bahnhofsfest 2010</a:t>
            </a:r>
          </a:p>
        </p:txBody>
      </p:sp>
    </p:spTree>
    <p:extLst>
      <p:ext uri="{BB962C8B-B14F-4D97-AF65-F5344CB8AC3E}">
        <p14:creationId xmlns:p14="http://schemas.microsoft.com/office/powerpoint/2010/main" val="32423278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D798ACA-8E7C-48DF-8005-8C78436053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4702" y="580103"/>
            <a:ext cx="6785925" cy="500462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0DE63D5F-626B-42C6-9E1C-CDF636E03C15}"/>
              </a:ext>
            </a:extLst>
          </p:cNvPr>
          <p:cNvSpPr txBox="1"/>
          <p:nvPr/>
        </p:nvSpPr>
        <p:spPr>
          <a:xfrm>
            <a:off x="4316445" y="6101395"/>
            <a:ext cx="359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Bücherverkauf aus eigenem Bestand</a:t>
            </a:r>
          </a:p>
        </p:txBody>
      </p:sp>
    </p:spTree>
    <p:extLst>
      <p:ext uri="{BB962C8B-B14F-4D97-AF65-F5344CB8AC3E}">
        <p14:creationId xmlns:p14="http://schemas.microsoft.com/office/powerpoint/2010/main" val="3822951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B9529FD3-BC04-406A-87FE-A315CDE758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902" y="532529"/>
            <a:ext cx="9642391" cy="503253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249D3A9-64A5-457C-B174-EFDAC168202A}"/>
              </a:ext>
            </a:extLst>
          </p:cNvPr>
          <p:cNvSpPr txBox="1"/>
          <p:nvPr/>
        </p:nvSpPr>
        <p:spPr>
          <a:xfrm>
            <a:off x="3241227" y="6123217"/>
            <a:ext cx="5772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Über Mangel an Besucher brauchten wir uns nie beklagen</a:t>
            </a:r>
          </a:p>
        </p:txBody>
      </p:sp>
    </p:spTree>
    <p:extLst>
      <p:ext uri="{BB962C8B-B14F-4D97-AF65-F5344CB8AC3E}">
        <p14:creationId xmlns:p14="http://schemas.microsoft.com/office/powerpoint/2010/main" val="23722727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FF08E013-B694-40A9-A09E-390DCBA4DC2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2457" y="547007"/>
            <a:ext cx="7531554" cy="5021036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F03CD020-3559-43F6-AD83-28BAD3F0B162}"/>
              </a:ext>
            </a:extLst>
          </p:cNvPr>
          <p:cNvSpPr txBox="1"/>
          <p:nvPr/>
        </p:nvSpPr>
        <p:spPr>
          <a:xfrm>
            <a:off x="2413462" y="6126327"/>
            <a:ext cx="734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Mitarbeiter vom Jugendclub Hansa Nord haben eine Schminkecke aufgebaut</a:t>
            </a:r>
          </a:p>
        </p:txBody>
      </p:sp>
    </p:spTree>
    <p:extLst>
      <p:ext uri="{BB962C8B-B14F-4D97-AF65-F5344CB8AC3E}">
        <p14:creationId xmlns:p14="http://schemas.microsoft.com/office/powerpoint/2010/main" val="25806274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0F073203-3C54-4845-95E5-82602043411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256" y="595993"/>
            <a:ext cx="7470321" cy="4980214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5AF44A5-6BC0-4E87-AB66-9539BC354F10}"/>
              </a:ext>
            </a:extLst>
          </p:cNvPr>
          <p:cNvSpPr txBox="1"/>
          <p:nvPr/>
        </p:nvSpPr>
        <p:spPr>
          <a:xfrm>
            <a:off x="3984175" y="6077341"/>
            <a:ext cx="4291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Jeder möchte auf einer Dampflok mitfahren</a:t>
            </a:r>
          </a:p>
        </p:txBody>
      </p:sp>
    </p:spTree>
    <p:extLst>
      <p:ext uri="{BB962C8B-B14F-4D97-AF65-F5344CB8AC3E}">
        <p14:creationId xmlns:p14="http://schemas.microsoft.com/office/powerpoint/2010/main" val="2107121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6B4D800-D041-4828-87FF-F70C3EC0C4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771" y="498022"/>
            <a:ext cx="7592786" cy="5061857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70A2BAD-B395-4470-8F06-439E5407B653}"/>
              </a:ext>
            </a:extLst>
          </p:cNvPr>
          <p:cNvSpPr txBox="1"/>
          <p:nvPr/>
        </p:nvSpPr>
        <p:spPr>
          <a:xfrm>
            <a:off x="3461658" y="6129440"/>
            <a:ext cx="5299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Und dazu wollte dann auch jeder eine Urkunde  haben</a:t>
            </a:r>
          </a:p>
        </p:txBody>
      </p:sp>
    </p:spTree>
    <p:extLst>
      <p:ext uri="{BB962C8B-B14F-4D97-AF65-F5344CB8AC3E}">
        <p14:creationId xmlns:p14="http://schemas.microsoft.com/office/powerpoint/2010/main" val="2640857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CF6BEDF-995C-47F8-BAAF-BC135DFEB0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264" y="530679"/>
            <a:ext cx="7568292" cy="504552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FE4C504E-8D3C-4873-8AAE-9CE5D6C914CE}"/>
              </a:ext>
            </a:extLst>
          </p:cNvPr>
          <p:cNvSpPr txBox="1"/>
          <p:nvPr/>
        </p:nvSpPr>
        <p:spPr>
          <a:xfrm>
            <a:off x="3706586" y="6106883"/>
            <a:ext cx="4772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Ein seltenes Bild, zwei Dampfloks nebeneinander</a:t>
            </a:r>
          </a:p>
        </p:txBody>
      </p:sp>
    </p:spTree>
    <p:extLst>
      <p:ext uri="{BB962C8B-B14F-4D97-AF65-F5344CB8AC3E}">
        <p14:creationId xmlns:p14="http://schemas.microsoft.com/office/powerpoint/2010/main" val="22687055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70F24AB3-77AA-4635-90EB-2B8F0DB19B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708" y="589896"/>
            <a:ext cx="6961850" cy="501319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B9633367-0C82-427B-8856-4B0618B565B8}"/>
              </a:ext>
            </a:extLst>
          </p:cNvPr>
          <p:cNvSpPr txBox="1"/>
          <p:nvPr/>
        </p:nvSpPr>
        <p:spPr>
          <a:xfrm>
            <a:off x="1876150" y="6005649"/>
            <a:ext cx="85147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Zu unseren Veranstaltungen konnten wir oft Sonderfahrten in alle Richtungen anbieten.</a:t>
            </a:r>
          </a:p>
          <a:p>
            <a:pPr algn="ctr"/>
            <a:r>
              <a:rPr lang="de-DE" dirty="0"/>
              <a:t>Hier Manfred als Reiseleiter mit Erläuterungen zur Fahrt</a:t>
            </a:r>
          </a:p>
        </p:txBody>
      </p:sp>
    </p:spTree>
    <p:extLst>
      <p:ext uri="{BB962C8B-B14F-4D97-AF65-F5344CB8AC3E}">
        <p14:creationId xmlns:p14="http://schemas.microsoft.com/office/powerpoint/2010/main" val="29300401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7D281E92-CE5A-4823-B5CF-176287539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542" y="555170"/>
            <a:ext cx="7564512" cy="5045529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847D592-C0DE-4605-B426-333A7A09DD1C}"/>
              </a:ext>
            </a:extLst>
          </p:cNvPr>
          <p:cNvSpPr txBox="1"/>
          <p:nvPr/>
        </p:nvSpPr>
        <p:spPr>
          <a:xfrm>
            <a:off x="3200402" y="6123218"/>
            <a:ext cx="5882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2011 wird unsere Arbeit durch eine Ehrenurkunde gewürdigt</a:t>
            </a:r>
          </a:p>
        </p:txBody>
      </p:sp>
    </p:spTree>
    <p:extLst>
      <p:ext uri="{BB962C8B-B14F-4D97-AF65-F5344CB8AC3E}">
        <p14:creationId xmlns:p14="http://schemas.microsoft.com/office/powerpoint/2010/main" val="16082480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FBE33EC2-63B6-4980-A7AA-4CA35092C42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961" y="540774"/>
            <a:ext cx="4258078" cy="515497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298CD4DC-FF08-419D-AB43-22646F378A45}"/>
              </a:ext>
            </a:extLst>
          </p:cNvPr>
          <p:cNvSpPr txBox="1"/>
          <p:nvPr/>
        </p:nvSpPr>
        <p:spPr>
          <a:xfrm>
            <a:off x="4527230" y="6132560"/>
            <a:ext cx="3223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Günter wird 70, wir waren dabei</a:t>
            </a:r>
          </a:p>
        </p:txBody>
      </p:sp>
    </p:spTree>
    <p:extLst>
      <p:ext uri="{BB962C8B-B14F-4D97-AF65-F5344CB8AC3E}">
        <p14:creationId xmlns:p14="http://schemas.microsoft.com/office/powerpoint/2010/main" val="37882905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B4510C1B-193A-46FD-B454-87AC840835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770" y="540774"/>
            <a:ext cx="7242540" cy="5015459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BBE7C08-3E23-4C06-B5FD-1CCA9BE2BAAC}"/>
              </a:ext>
            </a:extLst>
          </p:cNvPr>
          <p:cNvSpPr txBox="1"/>
          <p:nvPr/>
        </p:nvSpPr>
        <p:spPr>
          <a:xfrm>
            <a:off x="4604657" y="6106887"/>
            <a:ext cx="2962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2012, Eröffnung Bahnhofsfest</a:t>
            </a:r>
          </a:p>
        </p:txBody>
      </p:sp>
    </p:spTree>
    <p:extLst>
      <p:ext uri="{BB962C8B-B14F-4D97-AF65-F5344CB8AC3E}">
        <p14:creationId xmlns:p14="http://schemas.microsoft.com/office/powerpoint/2010/main" val="31210553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6BED842-CA4A-4376-9C93-37EAC589438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8461" y="579664"/>
            <a:ext cx="5308104" cy="498939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E754AF0-9A64-4D5A-899B-CEE821846BFB}"/>
              </a:ext>
            </a:extLst>
          </p:cNvPr>
          <p:cNvSpPr txBox="1"/>
          <p:nvPr/>
        </p:nvSpPr>
        <p:spPr>
          <a:xfrm>
            <a:off x="3412676" y="6093670"/>
            <a:ext cx="5412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Zum Abschluss der Veranstaltung noch ein Gruppenfoto</a:t>
            </a:r>
          </a:p>
        </p:txBody>
      </p:sp>
    </p:spTree>
    <p:extLst>
      <p:ext uri="{BB962C8B-B14F-4D97-AF65-F5344CB8AC3E}">
        <p14:creationId xmlns:p14="http://schemas.microsoft.com/office/powerpoint/2010/main" val="15106546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9E062E6-4E15-4408-93F0-4BB1CC0773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8064" y="522514"/>
            <a:ext cx="6738257" cy="505369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5EAD6573-586E-4752-8ABD-6CA23E9B0F32}"/>
              </a:ext>
            </a:extLst>
          </p:cNvPr>
          <p:cNvSpPr txBox="1"/>
          <p:nvPr/>
        </p:nvSpPr>
        <p:spPr>
          <a:xfrm>
            <a:off x="3185873" y="6121275"/>
            <a:ext cx="5893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2012 besuchen wir in Booßen den Besitzer einer Gartenbahn</a:t>
            </a:r>
          </a:p>
        </p:txBody>
      </p:sp>
    </p:spTree>
    <p:extLst>
      <p:ext uri="{BB962C8B-B14F-4D97-AF65-F5344CB8AC3E}">
        <p14:creationId xmlns:p14="http://schemas.microsoft.com/office/powerpoint/2010/main" val="21031846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48BBA65D-DD3B-473E-8FBF-10DB38E27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1716" y="540774"/>
            <a:ext cx="7461593" cy="497664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8DC3690-CD7A-421A-8D84-D2429E5D40FC}"/>
              </a:ext>
            </a:extLst>
          </p:cNvPr>
          <p:cNvSpPr txBox="1"/>
          <p:nvPr/>
        </p:nvSpPr>
        <p:spPr>
          <a:xfrm>
            <a:off x="4905574" y="6069839"/>
            <a:ext cx="3032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2012, Manfred hat Geburtstag</a:t>
            </a:r>
          </a:p>
        </p:txBody>
      </p:sp>
    </p:spTree>
    <p:extLst>
      <p:ext uri="{BB962C8B-B14F-4D97-AF65-F5344CB8AC3E}">
        <p14:creationId xmlns:p14="http://schemas.microsoft.com/office/powerpoint/2010/main" val="1205247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8C9B02E2-5D2B-475B-A580-AFA7E71C9F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428" y="555172"/>
            <a:ext cx="7531552" cy="5021035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AFD9DD8-6F6C-4B30-B940-CDF91EBB298D}"/>
              </a:ext>
            </a:extLst>
          </p:cNvPr>
          <p:cNvSpPr txBox="1"/>
          <p:nvPr/>
        </p:nvSpPr>
        <p:spPr>
          <a:xfrm>
            <a:off x="2604405" y="6126326"/>
            <a:ext cx="7015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Wegen Bauarbeiten mussten wir 2013 auf den Posener Hof ausweichen</a:t>
            </a:r>
          </a:p>
        </p:txBody>
      </p:sp>
    </p:spTree>
    <p:extLst>
      <p:ext uri="{BB962C8B-B14F-4D97-AF65-F5344CB8AC3E}">
        <p14:creationId xmlns:p14="http://schemas.microsoft.com/office/powerpoint/2010/main" val="10383734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E4C23FD-758B-4C06-8E82-9210BDC532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647" y="506185"/>
            <a:ext cx="7675149" cy="5110843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5BF34EFC-9EC6-46BC-A80D-B256042D830A}"/>
              </a:ext>
            </a:extLst>
          </p:cNvPr>
          <p:cNvSpPr txBox="1"/>
          <p:nvPr/>
        </p:nvSpPr>
        <p:spPr>
          <a:xfrm>
            <a:off x="5086350" y="608239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2013</a:t>
            </a:r>
          </a:p>
        </p:txBody>
      </p:sp>
    </p:spTree>
    <p:extLst>
      <p:ext uri="{BB962C8B-B14F-4D97-AF65-F5344CB8AC3E}">
        <p14:creationId xmlns:p14="http://schemas.microsoft.com/office/powerpoint/2010/main" val="192204471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77DF29C2-13B8-401B-8E77-77B7FC1ACA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496" y="530942"/>
            <a:ext cx="3603339" cy="509698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7DBE5B5D-80E8-455A-8E66-C942AB027033}"/>
              </a:ext>
            </a:extLst>
          </p:cNvPr>
          <p:cNvSpPr txBox="1"/>
          <p:nvPr/>
        </p:nvSpPr>
        <p:spPr>
          <a:xfrm>
            <a:off x="2571743" y="6047064"/>
            <a:ext cx="7752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Bei all unseren Veranstaltungen bedankten wir uns </a:t>
            </a:r>
          </a:p>
          <a:p>
            <a:pPr algn="ctr"/>
            <a:r>
              <a:rPr lang="de-DE" dirty="0"/>
              <a:t>bei den nicht zu unserer Truppe gehörenden Mitwirkenden, hier ein Beispiel. </a:t>
            </a:r>
          </a:p>
        </p:txBody>
      </p:sp>
    </p:spTree>
    <p:extLst>
      <p:ext uri="{BB962C8B-B14F-4D97-AF65-F5344CB8AC3E}">
        <p14:creationId xmlns:p14="http://schemas.microsoft.com/office/powerpoint/2010/main" val="341783753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F743DA0E-9251-417D-90F5-22C93668AC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939" y="547008"/>
            <a:ext cx="7552359" cy="5037364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63CA97AB-37DF-447C-9755-87C5D6F698A5}"/>
              </a:ext>
            </a:extLst>
          </p:cNvPr>
          <p:cNvSpPr txBox="1"/>
          <p:nvPr/>
        </p:nvSpPr>
        <p:spPr>
          <a:xfrm>
            <a:off x="3717807" y="5951765"/>
            <a:ext cx="4773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Einige Jahre waren wir eifrig beim Bowlen,</a:t>
            </a:r>
          </a:p>
          <a:p>
            <a:r>
              <a:rPr lang="de-DE" dirty="0"/>
              <a:t>aber das Alter fordert seinen Tribut, es ist vorbei.</a:t>
            </a:r>
          </a:p>
        </p:txBody>
      </p:sp>
    </p:spTree>
    <p:extLst>
      <p:ext uri="{BB962C8B-B14F-4D97-AF65-F5344CB8AC3E}">
        <p14:creationId xmlns:p14="http://schemas.microsoft.com/office/powerpoint/2010/main" val="288882857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2E8A162A-F86F-42EB-8CD1-1EDC45224F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507" y="498019"/>
            <a:ext cx="7544011" cy="5031796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A7C7CA63-DBBD-4EE6-B48E-0AC2264EBB96}"/>
              </a:ext>
            </a:extLst>
          </p:cNvPr>
          <p:cNvSpPr txBox="1"/>
          <p:nvPr/>
        </p:nvSpPr>
        <p:spPr>
          <a:xfrm>
            <a:off x="3837215" y="6090557"/>
            <a:ext cx="4567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Diese Superhaltung sollte doch gezeigt werden</a:t>
            </a:r>
          </a:p>
        </p:txBody>
      </p:sp>
    </p:spTree>
    <p:extLst>
      <p:ext uri="{BB962C8B-B14F-4D97-AF65-F5344CB8AC3E}">
        <p14:creationId xmlns:p14="http://schemas.microsoft.com/office/powerpoint/2010/main" val="20829731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EACF908-A028-4765-B7E2-D0BF098AAE2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3129" y="563336"/>
            <a:ext cx="8204781" cy="50292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2C129C49-C0CD-4B70-A817-81C9F20C5E03}"/>
              </a:ext>
            </a:extLst>
          </p:cNvPr>
          <p:cNvSpPr txBox="1"/>
          <p:nvPr/>
        </p:nvSpPr>
        <p:spPr>
          <a:xfrm>
            <a:off x="3412671" y="6139543"/>
            <a:ext cx="6369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Am 12.05.2013 haben wir uns von Jürgen Knieriem verabschiedet </a:t>
            </a:r>
          </a:p>
        </p:txBody>
      </p:sp>
    </p:spTree>
    <p:extLst>
      <p:ext uri="{BB962C8B-B14F-4D97-AF65-F5344CB8AC3E}">
        <p14:creationId xmlns:p14="http://schemas.microsoft.com/office/powerpoint/2010/main" val="8283358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CEB77B0D-D16E-481C-9E11-B9DF8840A5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014" y="571500"/>
            <a:ext cx="6640286" cy="4980215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B77F2609-A307-48E9-9D4F-FCEE4C38E1D3}"/>
              </a:ext>
            </a:extLst>
          </p:cNvPr>
          <p:cNvSpPr txBox="1"/>
          <p:nvPr/>
        </p:nvSpPr>
        <p:spPr>
          <a:xfrm>
            <a:off x="4203847" y="6090553"/>
            <a:ext cx="3784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2013 Oderrundfahrt mit Onkel Helmut</a:t>
            </a:r>
          </a:p>
        </p:txBody>
      </p:sp>
    </p:spTree>
    <p:extLst>
      <p:ext uri="{BB962C8B-B14F-4D97-AF65-F5344CB8AC3E}">
        <p14:creationId xmlns:p14="http://schemas.microsoft.com/office/powerpoint/2010/main" val="17786683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B7D531FD-999B-4946-9DEF-A98AB8703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4554" y="640079"/>
            <a:ext cx="6799219" cy="5099414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41F1D287-C78B-482E-AD22-CD79FD34A9C0}"/>
              </a:ext>
            </a:extLst>
          </p:cNvPr>
          <p:cNvSpPr txBox="1"/>
          <p:nvPr/>
        </p:nvSpPr>
        <p:spPr>
          <a:xfrm>
            <a:off x="4859539" y="6095455"/>
            <a:ext cx="2472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Peter in seinem Element</a:t>
            </a:r>
          </a:p>
        </p:txBody>
      </p:sp>
    </p:spTree>
    <p:extLst>
      <p:ext uri="{BB962C8B-B14F-4D97-AF65-F5344CB8AC3E}">
        <p14:creationId xmlns:p14="http://schemas.microsoft.com/office/powerpoint/2010/main" val="63831176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3F80E4B-9B04-4422-AFA0-E9F464926E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1992" y="522514"/>
            <a:ext cx="6760029" cy="507002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2BF52041-6A07-4889-B8D2-0E8161A69FE3}"/>
              </a:ext>
            </a:extLst>
          </p:cNvPr>
          <p:cNvSpPr txBox="1"/>
          <p:nvPr/>
        </p:nvSpPr>
        <p:spPr>
          <a:xfrm>
            <a:off x="3753339" y="6066064"/>
            <a:ext cx="468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Gemeinsam mit der Gewerkschaft Grillfest 2014</a:t>
            </a:r>
          </a:p>
        </p:txBody>
      </p:sp>
    </p:spTree>
    <p:extLst>
      <p:ext uri="{BB962C8B-B14F-4D97-AF65-F5344CB8AC3E}">
        <p14:creationId xmlns:p14="http://schemas.microsoft.com/office/powerpoint/2010/main" val="73171184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8B9B245-6B92-44DA-B627-2A36F72CDD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034" y="547006"/>
            <a:ext cx="6740625" cy="505369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43B2BEA-211C-4EFE-9265-415A0184F2B5}"/>
              </a:ext>
            </a:extLst>
          </p:cNvPr>
          <p:cNvSpPr txBox="1"/>
          <p:nvPr/>
        </p:nvSpPr>
        <p:spPr>
          <a:xfrm>
            <a:off x="2208190" y="5987828"/>
            <a:ext cx="77647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Eine Bundespolizistin möchte auch einmal Lokführer sein.</a:t>
            </a:r>
          </a:p>
          <a:p>
            <a:pPr algn="ctr"/>
            <a:r>
              <a:rPr lang="de-DE" dirty="0"/>
              <a:t>Immer Verlass auf die Truppe, es gab nie Vorkommnisse auf den Veranstaltungen</a:t>
            </a:r>
          </a:p>
        </p:txBody>
      </p:sp>
    </p:spTree>
    <p:extLst>
      <p:ext uri="{BB962C8B-B14F-4D97-AF65-F5344CB8AC3E}">
        <p14:creationId xmlns:p14="http://schemas.microsoft.com/office/powerpoint/2010/main" val="16990417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D8E7DCFC-8145-497B-A4D7-6DE7147717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317" y="498021"/>
            <a:ext cx="7614391" cy="5078186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xmlns="" id="{647DB2C2-A73C-43B1-86AA-C61230EB8DC4}"/>
              </a:ext>
            </a:extLst>
          </p:cNvPr>
          <p:cNvSpPr txBox="1"/>
          <p:nvPr/>
        </p:nvSpPr>
        <p:spPr>
          <a:xfrm>
            <a:off x="1779818" y="6112135"/>
            <a:ext cx="8681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Ob nach Polen, zum Rbf oder sonst wo hin, unsere Sonderfahrten waren immer ausgebucht</a:t>
            </a:r>
          </a:p>
        </p:txBody>
      </p:sp>
    </p:spTree>
    <p:extLst>
      <p:ext uri="{BB962C8B-B14F-4D97-AF65-F5344CB8AC3E}">
        <p14:creationId xmlns:p14="http://schemas.microsoft.com/office/powerpoint/2010/main" val="107112901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B27688E-2340-46F4-8E31-2BC19FB13E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213" y="555172"/>
            <a:ext cx="6651171" cy="498837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96DD30E-D5CD-4222-A4BF-4513A04B8DEC}"/>
              </a:ext>
            </a:extLst>
          </p:cNvPr>
          <p:cNvSpPr txBox="1"/>
          <p:nvPr/>
        </p:nvSpPr>
        <p:spPr>
          <a:xfrm>
            <a:off x="4246570" y="5933496"/>
            <a:ext cx="3710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Klein aber fein, ein Magnet für Kinder</a:t>
            </a:r>
          </a:p>
        </p:txBody>
      </p:sp>
    </p:spTree>
    <p:extLst>
      <p:ext uri="{BB962C8B-B14F-4D97-AF65-F5344CB8AC3E}">
        <p14:creationId xmlns:p14="http://schemas.microsoft.com/office/powerpoint/2010/main" val="9489261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67A2D5FA-228C-4F7B-907D-245E1D648F72}"/>
              </a:ext>
            </a:extLst>
          </p:cNvPr>
          <p:cNvSpPr txBox="1"/>
          <p:nvPr/>
        </p:nvSpPr>
        <p:spPr>
          <a:xfrm>
            <a:off x="5291868" y="6106577"/>
            <a:ext cx="1608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Es weihnachtet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B212BF6D-49E2-41B5-9BAE-C932CD40B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851" y="501445"/>
            <a:ext cx="9478297" cy="5331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91418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A5324169-658F-455D-ACAD-17EED70C7A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907" y="538842"/>
            <a:ext cx="6662057" cy="499654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B2950DB6-40EC-40FC-880E-B016088B1D46}"/>
              </a:ext>
            </a:extLst>
          </p:cNvPr>
          <p:cNvSpPr txBox="1"/>
          <p:nvPr/>
        </p:nvSpPr>
        <p:spPr>
          <a:xfrm>
            <a:off x="2697072" y="6129434"/>
            <a:ext cx="6849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Kolleginnen von Station und Service werden in die Rente verabschiedet</a:t>
            </a:r>
          </a:p>
        </p:txBody>
      </p:sp>
    </p:spTree>
    <p:extLst>
      <p:ext uri="{BB962C8B-B14F-4D97-AF65-F5344CB8AC3E}">
        <p14:creationId xmlns:p14="http://schemas.microsoft.com/office/powerpoint/2010/main" val="17067832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B4AD0A4C-89A8-49FC-A898-70F83E66BF3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968" y="571499"/>
            <a:ext cx="6683828" cy="501287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1B9BA868-1FED-4A4D-93F5-2CE3204845C2}"/>
              </a:ext>
            </a:extLst>
          </p:cNvPr>
          <p:cNvSpPr txBox="1"/>
          <p:nvPr/>
        </p:nvSpPr>
        <p:spPr>
          <a:xfrm>
            <a:off x="4076473" y="6098723"/>
            <a:ext cx="403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Die Weihnachtsfeier 2014 mit Hausmusik</a:t>
            </a:r>
          </a:p>
        </p:txBody>
      </p:sp>
    </p:spTree>
    <p:extLst>
      <p:ext uri="{BB962C8B-B14F-4D97-AF65-F5344CB8AC3E}">
        <p14:creationId xmlns:p14="http://schemas.microsoft.com/office/powerpoint/2010/main" val="185019764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479C7655-FFC7-4E1A-A027-83EF816D79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827" y="563336"/>
            <a:ext cx="6727371" cy="504552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A12B99B6-E54F-48CA-B561-87DC2F7D4E94}"/>
              </a:ext>
            </a:extLst>
          </p:cNvPr>
          <p:cNvSpPr txBox="1"/>
          <p:nvPr/>
        </p:nvSpPr>
        <p:spPr>
          <a:xfrm>
            <a:off x="5274130" y="6115050"/>
            <a:ext cx="1714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Weihnachtsfeier</a:t>
            </a:r>
          </a:p>
        </p:txBody>
      </p:sp>
    </p:spTree>
    <p:extLst>
      <p:ext uri="{BB962C8B-B14F-4D97-AF65-F5344CB8AC3E}">
        <p14:creationId xmlns:p14="http://schemas.microsoft.com/office/powerpoint/2010/main" val="374598441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ABBC51A2-C089-4E02-A57F-8449704DC83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805" y="587828"/>
            <a:ext cx="6746421" cy="5059816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A8190453-7740-4CF5-BB89-AFD42C993E2B}"/>
              </a:ext>
            </a:extLst>
          </p:cNvPr>
          <p:cNvSpPr txBox="1"/>
          <p:nvPr/>
        </p:nvSpPr>
        <p:spPr>
          <a:xfrm>
            <a:off x="4963885" y="6085506"/>
            <a:ext cx="2487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Der „Hilfszug“ im Einsatz</a:t>
            </a:r>
          </a:p>
        </p:txBody>
      </p:sp>
    </p:spTree>
    <p:extLst>
      <p:ext uri="{BB962C8B-B14F-4D97-AF65-F5344CB8AC3E}">
        <p14:creationId xmlns:p14="http://schemas.microsoft.com/office/powerpoint/2010/main" val="130656893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B6D27F0-5960-4819-8270-DA4913AC1F2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088" y="563335"/>
            <a:ext cx="8912877" cy="505369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0A6C61A4-C234-46E6-91D9-20CC20ED0378}"/>
              </a:ext>
            </a:extLst>
          </p:cNvPr>
          <p:cNvSpPr txBox="1"/>
          <p:nvPr/>
        </p:nvSpPr>
        <p:spPr>
          <a:xfrm>
            <a:off x="3519490" y="6109999"/>
            <a:ext cx="522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Wieder einmal ein Bahnhofsfest erfolgreich absolviert</a:t>
            </a:r>
          </a:p>
        </p:txBody>
      </p:sp>
    </p:spTree>
    <p:extLst>
      <p:ext uri="{BB962C8B-B14F-4D97-AF65-F5344CB8AC3E}">
        <p14:creationId xmlns:p14="http://schemas.microsoft.com/office/powerpoint/2010/main" val="121331561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F638F930-FC98-4ECE-A7B9-8DF8F18F71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015" y="571499"/>
            <a:ext cx="6683828" cy="501287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CFC1D74-319F-4BF2-9EED-ED4EB89A3FA2}"/>
              </a:ext>
            </a:extLst>
          </p:cNvPr>
          <p:cNvSpPr txBox="1"/>
          <p:nvPr/>
        </p:nvSpPr>
        <p:spPr>
          <a:xfrm>
            <a:off x="4784268" y="6090560"/>
            <a:ext cx="2631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Lothar wird Ehrenmitglied</a:t>
            </a:r>
          </a:p>
        </p:txBody>
      </p:sp>
    </p:spTree>
    <p:extLst>
      <p:ext uri="{BB962C8B-B14F-4D97-AF65-F5344CB8AC3E}">
        <p14:creationId xmlns:p14="http://schemas.microsoft.com/office/powerpoint/2010/main" val="415748309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F4ADDFC5-A94D-458C-900A-DFC086A87C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623" y="508819"/>
            <a:ext cx="7603218" cy="507555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23E516A5-8CE6-47C9-ADB3-E5DC5E02CD53}"/>
              </a:ext>
            </a:extLst>
          </p:cNvPr>
          <p:cNvSpPr txBox="1"/>
          <p:nvPr/>
        </p:nvSpPr>
        <p:spPr>
          <a:xfrm>
            <a:off x="4049486" y="6229350"/>
            <a:ext cx="350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2015, Manfred waltet seines Amtes</a:t>
            </a:r>
          </a:p>
        </p:txBody>
      </p:sp>
    </p:spTree>
    <p:extLst>
      <p:ext uri="{BB962C8B-B14F-4D97-AF65-F5344CB8AC3E}">
        <p14:creationId xmlns:p14="http://schemas.microsoft.com/office/powerpoint/2010/main" val="9847731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279E007-7D67-412D-841B-53A8214A75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1226" y="562896"/>
            <a:ext cx="6669548" cy="500216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64B33FAC-0500-49CD-96F2-1C6F78E58D9E}"/>
              </a:ext>
            </a:extLst>
          </p:cNvPr>
          <p:cNvSpPr txBox="1"/>
          <p:nvPr/>
        </p:nvSpPr>
        <p:spPr>
          <a:xfrm>
            <a:off x="3722915" y="6098722"/>
            <a:ext cx="4703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2015, das BSW-Blasorchester Potsdam spielt auf</a:t>
            </a:r>
          </a:p>
        </p:txBody>
      </p:sp>
    </p:spTree>
    <p:extLst>
      <p:ext uri="{BB962C8B-B14F-4D97-AF65-F5344CB8AC3E}">
        <p14:creationId xmlns:p14="http://schemas.microsoft.com/office/powerpoint/2010/main" val="13244388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8631805-F0A2-47FB-B01E-68A35326F0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56" y="444909"/>
            <a:ext cx="6853084" cy="513981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7D0581A-E4CA-40CB-9102-8828B1171B59}"/>
              </a:ext>
            </a:extLst>
          </p:cNvPr>
          <p:cNvSpPr txBox="1"/>
          <p:nvPr/>
        </p:nvSpPr>
        <p:spPr>
          <a:xfrm>
            <a:off x="4466999" y="6164035"/>
            <a:ext cx="3624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2015, eine russische Volkloregruppe</a:t>
            </a:r>
          </a:p>
        </p:txBody>
      </p:sp>
    </p:spTree>
    <p:extLst>
      <p:ext uri="{BB962C8B-B14F-4D97-AF65-F5344CB8AC3E}">
        <p14:creationId xmlns:p14="http://schemas.microsoft.com/office/powerpoint/2010/main" val="328870377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7DFC4933-3A81-47F8-B604-F97514245DD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8021" y="138793"/>
            <a:ext cx="5655957" cy="5570609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xmlns="" id="{C7197651-CD6D-407B-AB95-0438B17A4A3E}"/>
              </a:ext>
            </a:extLst>
          </p:cNvPr>
          <p:cNvSpPr txBox="1"/>
          <p:nvPr/>
        </p:nvSpPr>
        <p:spPr>
          <a:xfrm>
            <a:off x="4873645" y="6131378"/>
            <a:ext cx="244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Auch Regio ist mit dabei</a:t>
            </a:r>
          </a:p>
        </p:txBody>
      </p:sp>
    </p:spTree>
    <p:extLst>
      <p:ext uri="{BB962C8B-B14F-4D97-AF65-F5344CB8AC3E}">
        <p14:creationId xmlns:p14="http://schemas.microsoft.com/office/powerpoint/2010/main" val="404412539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3014A81-18DE-4070-8F98-6EF89848BA8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303" y="571499"/>
            <a:ext cx="6683829" cy="501287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20A47CC-474E-4B87-B6AD-2E68750EB9F6}"/>
              </a:ext>
            </a:extLst>
          </p:cNvPr>
          <p:cNvSpPr txBox="1"/>
          <p:nvPr/>
        </p:nvSpPr>
        <p:spPr>
          <a:xfrm>
            <a:off x="4490357" y="6131379"/>
            <a:ext cx="2805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2015, Brückenfahrt in Berlin</a:t>
            </a:r>
          </a:p>
        </p:txBody>
      </p:sp>
    </p:spTree>
    <p:extLst>
      <p:ext uri="{BB962C8B-B14F-4D97-AF65-F5344CB8AC3E}">
        <p14:creationId xmlns:p14="http://schemas.microsoft.com/office/powerpoint/2010/main" val="8944607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FFCDD23B-75C8-427B-BD08-53C8156CD7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2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49EED68E-E441-4D47-B85F-1AFC29E5D72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11" r="-1" b="-1"/>
          <a:stretch/>
        </p:blipFill>
        <p:spPr>
          <a:xfrm>
            <a:off x="-1" y="189"/>
            <a:ext cx="8128856" cy="529119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AFFC87AC-C919-4FE5-BAC3-39509E0011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264" y="5282206"/>
            <a:ext cx="12192264" cy="1163844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11000"/>
                </a:schemeClr>
              </a:gs>
              <a:gs pos="100000">
                <a:srgbClr val="000000">
                  <a:alpha val="77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B5E08C4-8CDD-4623-A5B8-E998C6DEE3B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2" y="5282206"/>
            <a:ext cx="12191998" cy="158648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B166BDD4-9654-4F42-83F3-3F7733EB9AFB}"/>
              </a:ext>
            </a:extLst>
          </p:cNvPr>
          <p:cNvSpPr txBox="1"/>
          <p:nvPr/>
        </p:nvSpPr>
        <p:spPr>
          <a:xfrm>
            <a:off x="1867208" y="5753444"/>
            <a:ext cx="7091299" cy="8985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Wie in jedem Jahr, auch 2016 mehre Kindergruppen bei uns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15F33878-D502-4FFA-8ACE-F2AECDB2A2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8128857" y="5282206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95A032E2-669D-4785-8D95-F26605362A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81" r="13028"/>
          <a:stretch/>
        </p:blipFill>
        <p:spPr>
          <a:xfrm>
            <a:off x="8128857" y="49491"/>
            <a:ext cx="4063143" cy="5291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22922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40B9C15E-E9AD-400E-8048-799C93F7D23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3546" y="595993"/>
            <a:ext cx="6629400" cy="497205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AEA5D3AF-6B0D-4347-9F55-AF5DB50857BF}"/>
              </a:ext>
            </a:extLst>
          </p:cNvPr>
          <p:cNvSpPr txBox="1"/>
          <p:nvPr/>
        </p:nvSpPr>
        <p:spPr>
          <a:xfrm>
            <a:off x="4890407" y="6077341"/>
            <a:ext cx="2284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Ein Besuch im Landtag</a:t>
            </a:r>
          </a:p>
        </p:txBody>
      </p:sp>
    </p:spTree>
    <p:extLst>
      <p:ext uri="{BB962C8B-B14F-4D97-AF65-F5344CB8AC3E}">
        <p14:creationId xmlns:p14="http://schemas.microsoft.com/office/powerpoint/2010/main" val="1375193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4490FF1C-48C4-4382-A124-617D36CACD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247" y="604157"/>
            <a:ext cx="6632503" cy="497396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EC8503D6-E7C5-495D-A4A9-E9342058D036}"/>
              </a:ext>
            </a:extLst>
          </p:cNvPr>
          <p:cNvSpPr txBox="1"/>
          <p:nvPr/>
        </p:nvSpPr>
        <p:spPr>
          <a:xfrm>
            <a:off x="4106634" y="6069177"/>
            <a:ext cx="3968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Hier sind wir hoch oben im Fernsehturm</a:t>
            </a:r>
          </a:p>
        </p:txBody>
      </p:sp>
    </p:spTree>
    <p:extLst>
      <p:ext uri="{BB962C8B-B14F-4D97-AF65-F5344CB8AC3E}">
        <p14:creationId xmlns:p14="http://schemas.microsoft.com/office/powerpoint/2010/main" val="245240820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D52D506C-37D0-4615-A6C6-43973BBF8AC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739" y="498020"/>
            <a:ext cx="7630934" cy="5094515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F9AE7130-9A2C-4346-9142-E5CB4971C74C}"/>
              </a:ext>
            </a:extLst>
          </p:cNvPr>
          <p:cNvSpPr txBox="1"/>
          <p:nvPr/>
        </p:nvSpPr>
        <p:spPr>
          <a:xfrm>
            <a:off x="3380014" y="6006976"/>
            <a:ext cx="552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Unsere Reiselust ist ungebremst, heute sind wir in Seddin</a:t>
            </a:r>
          </a:p>
        </p:txBody>
      </p:sp>
    </p:spTree>
    <p:extLst>
      <p:ext uri="{BB962C8B-B14F-4D97-AF65-F5344CB8AC3E}">
        <p14:creationId xmlns:p14="http://schemas.microsoft.com/office/powerpoint/2010/main" val="156327518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6B031CE-9791-4981-ACD8-472AC72BA8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129" y="552010"/>
            <a:ext cx="6623956" cy="496796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D4B19B8D-D2CE-439C-A22D-E25901F444CC}"/>
              </a:ext>
            </a:extLst>
          </p:cNvPr>
          <p:cNvSpPr txBox="1"/>
          <p:nvPr/>
        </p:nvSpPr>
        <p:spPr>
          <a:xfrm>
            <a:off x="2253344" y="6196693"/>
            <a:ext cx="5717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2016 „Lebendiger Adventskalender“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xmlns="" id="{76561DD5-03C8-4625-AC1B-09EBC88614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8007" y="1464842"/>
            <a:ext cx="2762864" cy="3122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93755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ww.eisenbahnfreunde-ffo.de/Nachruf/juergen.jpg">
            <a:extLst>
              <a:ext uri="{FF2B5EF4-FFF2-40B4-BE49-F238E27FC236}">
                <a16:creationId xmlns:a16="http://schemas.microsoft.com/office/drawing/2014/main" xmlns="" id="{04F3C9CC-471E-4BB7-B3B1-B9DF2AC4C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428" y="549728"/>
            <a:ext cx="3750113" cy="501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68B6085E-BBD5-41E0-8223-23C520D55A34}"/>
              </a:ext>
            </a:extLst>
          </p:cNvPr>
          <p:cNvSpPr txBox="1"/>
          <p:nvPr/>
        </p:nvSpPr>
        <p:spPr>
          <a:xfrm>
            <a:off x="1915324" y="6123606"/>
            <a:ext cx="8479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Unsere Gruppe wird immer kleiner, ab 08.06.2018 müssen wir ohne Jürgen auskommen</a:t>
            </a:r>
          </a:p>
        </p:txBody>
      </p:sp>
    </p:spTree>
    <p:extLst>
      <p:ext uri="{BB962C8B-B14F-4D97-AF65-F5344CB8AC3E}">
        <p14:creationId xmlns:p14="http://schemas.microsoft.com/office/powerpoint/2010/main" val="43060764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5956F136-2D89-4B37-B34F-EC994AA93B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867" y="571499"/>
            <a:ext cx="7526016" cy="499654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10B5D87-B7F8-4FE1-AC46-5B24201B7DFF}"/>
              </a:ext>
            </a:extLst>
          </p:cNvPr>
          <p:cNvSpPr txBox="1"/>
          <p:nvPr/>
        </p:nvSpPr>
        <p:spPr>
          <a:xfrm>
            <a:off x="4662295" y="6106884"/>
            <a:ext cx="290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Eröffnung Bahnhofsfest 2017</a:t>
            </a:r>
          </a:p>
        </p:txBody>
      </p:sp>
    </p:spTree>
    <p:extLst>
      <p:ext uri="{BB962C8B-B14F-4D97-AF65-F5344CB8AC3E}">
        <p14:creationId xmlns:p14="http://schemas.microsoft.com/office/powerpoint/2010/main" val="307630326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40DA702-A6B0-48AE-A341-ED8891D5F2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8513" y="595993"/>
            <a:ext cx="7437828" cy="497205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4D84BA7B-FA98-46B0-AB3E-474D8A38DA80}"/>
              </a:ext>
            </a:extLst>
          </p:cNvPr>
          <p:cNvSpPr txBox="1"/>
          <p:nvPr/>
        </p:nvSpPr>
        <p:spPr>
          <a:xfrm>
            <a:off x="3004456" y="6077341"/>
            <a:ext cx="6199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175 Jahre Eisenbahn in Frankfurt, große Reden werden gehalten</a:t>
            </a:r>
          </a:p>
        </p:txBody>
      </p:sp>
    </p:spTree>
    <p:extLst>
      <p:ext uri="{BB962C8B-B14F-4D97-AF65-F5344CB8AC3E}">
        <p14:creationId xmlns:p14="http://schemas.microsoft.com/office/powerpoint/2010/main" val="59704872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hor1">
            <a:hlinkClick r:id="" action="ppaction://media"/>
            <a:extLst>
              <a:ext uri="{FF2B5EF4-FFF2-40B4-BE49-F238E27FC236}">
                <a16:creationId xmlns:a16="http://schemas.microsoft.com/office/drawing/2014/main" xmlns="" id="{F96B6C84-F216-4FCA-8D62-225DADF0A5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4543" y="169155"/>
            <a:ext cx="10472575" cy="5890824"/>
          </a:xfrm>
          <a:prstGeom prst="rect">
            <a:avLst/>
          </a:prstGeom>
        </p:spPr>
      </p:pic>
      <p:sp>
        <p:nvSpPr>
          <p:cNvPr id="3" name="Textfeld 2"/>
          <p:cNvSpPr txBox="1"/>
          <p:nvPr/>
        </p:nvSpPr>
        <p:spPr>
          <a:xfrm>
            <a:off x="4129361" y="6220250"/>
            <a:ext cx="334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Ein Chor vom Kulturhaus </a:t>
            </a:r>
            <a:r>
              <a:rPr lang="de-DE" dirty="0" err="1" smtClean="0"/>
              <a:t>Slubice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0281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nz">
            <a:hlinkClick r:id="" action="ppaction://media"/>
            <a:extLst>
              <a:ext uri="{FF2B5EF4-FFF2-40B4-BE49-F238E27FC236}">
                <a16:creationId xmlns:a16="http://schemas.microsoft.com/office/drawing/2014/main" xmlns="" id="{EF2DA8E2-F3A8-49B0-BA6E-1E5B708170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7240" y="1145268"/>
            <a:ext cx="7897520" cy="4439104"/>
          </a:xfrm>
          <a:prstGeom prst="rect">
            <a:avLst/>
          </a:prstGeom>
        </p:spPr>
      </p:pic>
      <p:sp>
        <p:nvSpPr>
          <p:cNvPr id="3" name="Textfeld 2"/>
          <p:cNvSpPr txBox="1"/>
          <p:nvPr/>
        </p:nvSpPr>
        <p:spPr>
          <a:xfrm>
            <a:off x="4379801" y="5998930"/>
            <a:ext cx="3569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Ukrainische Tanzgruppe von Mikado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38902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SCN1540">
            <a:hlinkClick r:id="" action="ppaction://media"/>
            <a:extLst>
              <a:ext uri="{FF2B5EF4-FFF2-40B4-BE49-F238E27FC236}">
                <a16:creationId xmlns:a16="http://schemas.microsoft.com/office/drawing/2014/main" xmlns="" id="{966A2293-D3D1-4C34-94D7-9EC73CB94F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16307" y="1172932"/>
            <a:ext cx="7702262" cy="4332522"/>
          </a:xfrm>
          <a:prstGeom prst="rect">
            <a:avLst/>
          </a:prstGeom>
        </p:spPr>
      </p:pic>
      <p:sp>
        <p:nvSpPr>
          <p:cNvPr id="3" name="Textfeld 2"/>
          <p:cNvSpPr txBox="1"/>
          <p:nvPr/>
        </p:nvSpPr>
        <p:spPr>
          <a:xfrm>
            <a:off x="3825546" y="5849209"/>
            <a:ext cx="4683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Ein polnischer Chor aus der Musikschule </a:t>
            </a:r>
            <a:r>
              <a:rPr lang="de-DE" dirty="0" err="1" smtClean="0"/>
              <a:t>Slubice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8673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484E6BE-2DBC-4C2E-8647-E5BB78AACB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7828" y="595993"/>
            <a:ext cx="7494814" cy="499654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ECDF90BF-C04E-4ACD-8EC8-1AE9BC76DB9E}"/>
              </a:ext>
            </a:extLst>
          </p:cNvPr>
          <p:cNvSpPr txBox="1"/>
          <p:nvPr/>
        </p:nvSpPr>
        <p:spPr>
          <a:xfrm>
            <a:off x="3722914" y="6155872"/>
            <a:ext cx="4737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Auch Frauen interessieren sich für die Eisenbahn</a:t>
            </a:r>
          </a:p>
        </p:txBody>
      </p:sp>
    </p:spTree>
    <p:extLst>
      <p:ext uri="{BB962C8B-B14F-4D97-AF65-F5344CB8AC3E}">
        <p14:creationId xmlns:p14="http://schemas.microsoft.com/office/powerpoint/2010/main" val="206965710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8DBB5F90-44C8-4BDC-854D-4CF0F3E5A8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78764" y="547007"/>
            <a:ext cx="8921364" cy="50292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782CC10-B7FF-4E4E-AD86-2748A4EABDE3}"/>
              </a:ext>
            </a:extLst>
          </p:cNvPr>
          <p:cNvSpPr txBox="1"/>
          <p:nvPr/>
        </p:nvSpPr>
        <p:spPr>
          <a:xfrm>
            <a:off x="4814620" y="6126328"/>
            <a:ext cx="2635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Für Nachwuchs ist gesorgt</a:t>
            </a:r>
          </a:p>
        </p:txBody>
      </p:sp>
    </p:spTree>
    <p:extLst>
      <p:ext uri="{BB962C8B-B14F-4D97-AF65-F5344CB8AC3E}">
        <p14:creationId xmlns:p14="http://schemas.microsoft.com/office/powerpoint/2010/main" val="18933732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0205D939-00C4-4F2E-9797-3170DD040D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8EE4E44-1403-472B-8C01-D354CB8F5A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xmlns="" id="{175F8D52-39D0-46DF-8323-68F6E80BCB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06" r="23197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83CCE40-4C5F-42D3-86D9-7892AD1E98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0D329BD-E152-4899-8713-EABFE82608F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8" r="18468" b="-2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34643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A05CD18-9114-49B7-97C8-6CF49763C1E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760" y="579664"/>
            <a:ext cx="8883505" cy="499710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A5995603-46C9-406A-9B38-81B390053518}"/>
              </a:ext>
            </a:extLst>
          </p:cNvPr>
          <p:cNvSpPr txBox="1"/>
          <p:nvPr/>
        </p:nvSpPr>
        <p:spPr>
          <a:xfrm>
            <a:off x="5120893" y="6093670"/>
            <a:ext cx="1950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Dorffest in Booßen</a:t>
            </a:r>
          </a:p>
        </p:txBody>
      </p:sp>
    </p:spTree>
    <p:extLst>
      <p:ext uri="{BB962C8B-B14F-4D97-AF65-F5344CB8AC3E}">
        <p14:creationId xmlns:p14="http://schemas.microsoft.com/office/powerpoint/2010/main" val="162368350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fik 10">
            <a:extLst>
              <a:ext uri="{FF2B5EF4-FFF2-40B4-BE49-F238E27FC236}">
                <a16:creationId xmlns:a16="http://schemas.microsoft.com/office/drawing/2014/main" xmlns="" id="{63FAC383-D096-4561-9EA2-6B68BAFC4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169" y="506184"/>
            <a:ext cx="9056916" cy="5094515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xmlns="" id="{CAA3F45E-C331-4260-91BD-3AD62EA1ACFC}"/>
              </a:ext>
            </a:extLst>
          </p:cNvPr>
          <p:cNvSpPr txBox="1"/>
          <p:nvPr/>
        </p:nvSpPr>
        <p:spPr>
          <a:xfrm>
            <a:off x="5115347" y="6106886"/>
            <a:ext cx="19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Dorffest in Mixdorf</a:t>
            </a:r>
          </a:p>
        </p:txBody>
      </p:sp>
    </p:spTree>
    <p:extLst>
      <p:ext uri="{BB962C8B-B14F-4D97-AF65-F5344CB8AC3E}">
        <p14:creationId xmlns:p14="http://schemas.microsoft.com/office/powerpoint/2010/main" val="219619301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2A1D26F-72AE-4137-BC74-2ED73A638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855" y="604156"/>
            <a:ext cx="8824688" cy="4963887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91EA23B-7B45-445A-93AD-EBBBDBEDEC9B}"/>
              </a:ext>
            </a:extLst>
          </p:cNvPr>
          <p:cNvSpPr txBox="1"/>
          <p:nvPr/>
        </p:nvSpPr>
        <p:spPr>
          <a:xfrm>
            <a:off x="1821079" y="6098723"/>
            <a:ext cx="8660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Bei der Ausstellung der Uni Polonia zum Thema 175 Jahre Eisenbahn haben wir mitgewirkt</a:t>
            </a:r>
          </a:p>
        </p:txBody>
      </p:sp>
    </p:spTree>
    <p:extLst>
      <p:ext uri="{BB962C8B-B14F-4D97-AF65-F5344CB8AC3E}">
        <p14:creationId xmlns:p14="http://schemas.microsoft.com/office/powerpoint/2010/main" val="403785764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2E5F2E0-C5F8-4D18-8D6D-564BDB9C30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347106" y="547008"/>
            <a:ext cx="8997044" cy="5060837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0E9DCDBE-F994-47E2-8CC4-64A0D7798353}"/>
              </a:ext>
            </a:extLst>
          </p:cNvPr>
          <p:cNvSpPr txBox="1"/>
          <p:nvPr/>
        </p:nvSpPr>
        <p:spPr>
          <a:xfrm>
            <a:off x="4523537" y="6090556"/>
            <a:ext cx="3166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Hier sind wir auf dem Funkturm</a:t>
            </a:r>
          </a:p>
        </p:txBody>
      </p:sp>
    </p:spTree>
    <p:extLst>
      <p:ext uri="{BB962C8B-B14F-4D97-AF65-F5344CB8AC3E}">
        <p14:creationId xmlns:p14="http://schemas.microsoft.com/office/powerpoint/2010/main" val="94114376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6EDFA7D6-0081-48A4-B228-396D3AA2DE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689" y="555171"/>
            <a:ext cx="3601071" cy="50292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3361E36-8D18-4BF6-B287-58E39BB02D11}"/>
              </a:ext>
            </a:extLst>
          </p:cNvPr>
          <p:cNvSpPr txBox="1"/>
          <p:nvPr/>
        </p:nvSpPr>
        <p:spPr>
          <a:xfrm>
            <a:off x="5739493" y="609055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2019</a:t>
            </a:r>
          </a:p>
        </p:txBody>
      </p:sp>
    </p:spTree>
    <p:extLst>
      <p:ext uri="{BB962C8B-B14F-4D97-AF65-F5344CB8AC3E}">
        <p14:creationId xmlns:p14="http://schemas.microsoft.com/office/powerpoint/2010/main" val="169734358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EBBD42B-2864-4D61-9804-0ABC903A69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471" y="485292"/>
            <a:ext cx="7571888" cy="505378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C457CE5-7251-47C0-9513-ECFE2304AEBB}"/>
              </a:ext>
            </a:extLst>
          </p:cNvPr>
          <p:cNvSpPr txBox="1"/>
          <p:nvPr/>
        </p:nvSpPr>
        <p:spPr>
          <a:xfrm>
            <a:off x="1852055" y="5938062"/>
            <a:ext cx="8584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Bei allen Veranstaltungen sorgten unsere Frauen dafür, dass wir nicht entkräftet umfallen.</a:t>
            </a:r>
          </a:p>
          <a:p>
            <a:pPr algn="ctr"/>
            <a:r>
              <a:rPr lang="de-DE" dirty="0"/>
              <a:t>Dafür ein besonderer Dank.</a:t>
            </a:r>
          </a:p>
        </p:txBody>
      </p:sp>
    </p:spTree>
    <p:extLst>
      <p:ext uri="{BB962C8B-B14F-4D97-AF65-F5344CB8AC3E}">
        <p14:creationId xmlns:p14="http://schemas.microsoft.com/office/powerpoint/2010/main" val="116523720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A1C8CE2F-0944-4BED-B35A-9AAACDA149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699656" y="498022"/>
            <a:ext cx="6792685" cy="5094514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96C80AD0-3374-4216-AF68-023EC331D0A5}"/>
              </a:ext>
            </a:extLst>
          </p:cNvPr>
          <p:cNvSpPr txBox="1"/>
          <p:nvPr/>
        </p:nvSpPr>
        <p:spPr>
          <a:xfrm>
            <a:off x="4867049" y="6090558"/>
            <a:ext cx="2789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2020 ein Tour im Spreewald</a:t>
            </a:r>
          </a:p>
        </p:txBody>
      </p:sp>
    </p:spTree>
    <p:extLst>
      <p:ext uri="{BB962C8B-B14F-4D97-AF65-F5344CB8AC3E}">
        <p14:creationId xmlns:p14="http://schemas.microsoft.com/office/powerpoint/2010/main" val="296369450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www.eisenbahnfreunde-ffo.de/Nachruf/Lothar.jpg">
            <a:extLst>
              <a:ext uri="{FF2B5EF4-FFF2-40B4-BE49-F238E27FC236}">
                <a16:creationId xmlns:a16="http://schemas.microsoft.com/office/drawing/2014/main" xmlns="" id="{5FB6FEF0-B0A4-4B52-A681-5E3725EAA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438" y="567418"/>
            <a:ext cx="4126080" cy="505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D429D380-5F63-4FAE-BFC7-64567038A998}"/>
              </a:ext>
            </a:extLst>
          </p:cNvPr>
          <p:cNvSpPr txBox="1"/>
          <p:nvPr/>
        </p:nvSpPr>
        <p:spPr>
          <a:xfrm>
            <a:off x="3159583" y="5951762"/>
            <a:ext cx="5937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Am 06.08.2020  verabschiedeten wir uns von Lother Meyer.</a:t>
            </a:r>
          </a:p>
          <a:p>
            <a:r>
              <a:rPr lang="de-DE" dirty="0"/>
              <a:t>Große Teile unserer Homepage entstanden aus seinem Archiv</a:t>
            </a:r>
          </a:p>
        </p:txBody>
      </p:sp>
    </p:spTree>
    <p:extLst>
      <p:ext uri="{BB962C8B-B14F-4D97-AF65-F5344CB8AC3E}">
        <p14:creationId xmlns:p14="http://schemas.microsoft.com/office/powerpoint/2010/main" val="3556750655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83320ED2-2E18-47FF-98DE-5DFA02ABB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958" y="579664"/>
            <a:ext cx="6683829" cy="501287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C7CA2D0-33F3-4156-8354-DFC62527CEE4}"/>
              </a:ext>
            </a:extLst>
          </p:cNvPr>
          <p:cNvSpPr txBox="1"/>
          <p:nvPr/>
        </p:nvSpPr>
        <p:spPr>
          <a:xfrm>
            <a:off x="5045528" y="6093670"/>
            <a:ext cx="2176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2020 im Kaffee Diana</a:t>
            </a:r>
          </a:p>
        </p:txBody>
      </p:sp>
    </p:spTree>
    <p:extLst>
      <p:ext uri="{BB962C8B-B14F-4D97-AF65-F5344CB8AC3E}">
        <p14:creationId xmlns:p14="http://schemas.microsoft.com/office/powerpoint/2010/main" val="403961350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3C24843E-49BE-47D0-A5C2-462268D389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851" y="587829"/>
            <a:ext cx="7056664" cy="529249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3D82EE2-0B33-4A10-B872-C58819EC8947}"/>
              </a:ext>
            </a:extLst>
          </p:cNvPr>
          <p:cNvSpPr txBox="1"/>
          <p:nvPr/>
        </p:nvSpPr>
        <p:spPr>
          <a:xfrm>
            <a:off x="4201885" y="6229349"/>
            <a:ext cx="4392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2022, Corona ist überstanden, es geht weiter</a:t>
            </a:r>
          </a:p>
        </p:txBody>
      </p:sp>
    </p:spTree>
    <p:extLst>
      <p:ext uri="{BB962C8B-B14F-4D97-AF65-F5344CB8AC3E}">
        <p14:creationId xmlns:p14="http://schemas.microsoft.com/office/powerpoint/2010/main" val="95021441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F0087D53-9295-4463-AAE4-D5C626046E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8CE88F9D-3D0C-4103-82AF-2B7CFEA21784}"/>
              </a:ext>
            </a:extLst>
          </p:cNvPr>
          <p:cNvSpPr txBox="1"/>
          <p:nvPr/>
        </p:nvSpPr>
        <p:spPr>
          <a:xfrm>
            <a:off x="639656" y="4747260"/>
            <a:ext cx="10909640" cy="1065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100" dirty="0">
                <a:latin typeface="+mj-lt"/>
                <a:ea typeface="+mj-ea"/>
                <a:cs typeface="+mj-cs"/>
              </a:rPr>
              <a:t>Im </a:t>
            </a:r>
            <a:r>
              <a:rPr lang="en-US" sz="6100" dirty="0" err="1">
                <a:latin typeface="+mj-lt"/>
                <a:ea typeface="+mj-ea"/>
                <a:cs typeface="+mj-cs"/>
              </a:rPr>
              <a:t>Kaiserbahnhof</a:t>
            </a:r>
            <a:r>
              <a:rPr lang="en-US" sz="6100" dirty="0">
                <a:latin typeface="+mj-lt"/>
                <a:ea typeface="+mj-ea"/>
                <a:cs typeface="+mj-cs"/>
              </a:rPr>
              <a:t> in </a:t>
            </a:r>
            <a:r>
              <a:rPr lang="en-US" sz="6100" dirty="0" err="1">
                <a:latin typeface="+mj-lt"/>
                <a:ea typeface="+mj-ea"/>
                <a:cs typeface="+mj-cs"/>
              </a:rPr>
              <a:t>Joachimsthal</a:t>
            </a:r>
            <a:endParaRPr lang="en-US" sz="6100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C232BC04-6419-4E68-AD4D-5FC498EBFA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30352" y="320040"/>
            <a:ext cx="5193792" cy="3895344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xmlns="" id="{0752C18C-BCC1-4267-9017-E77796467B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504" y="320040"/>
            <a:ext cx="5486400" cy="3895344"/>
          </a:xfrm>
          <a:prstGeom prst="rect">
            <a:avLst/>
          </a:prstGeom>
        </p:spPr>
      </p:pic>
      <p:sp>
        <p:nvSpPr>
          <p:cNvPr id="17" name="sketch line">
            <a:extLst>
              <a:ext uri="{FF2B5EF4-FFF2-40B4-BE49-F238E27FC236}">
                <a16:creationId xmlns:a16="http://schemas.microsoft.com/office/drawing/2014/main" xmlns="" id="{D6A9C53F-5F90-40A5-8C85-5412D39C8C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=""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436726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D2CDA7D6-F58B-404D-AB76-49DCF195C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007" y="595964"/>
            <a:ext cx="6317722" cy="495575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0C6F03C5-5805-4B66-91CE-6A105440D55F}"/>
              </a:ext>
            </a:extLst>
          </p:cNvPr>
          <p:cNvSpPr txBox="1"/>
          <p:nvPr/>
        </p:nvSpPr>
        <p:spPr>
          <a:xfrm>
            <a:off x="2898321" y="6052877"/>
            <a:ext cx="6477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Am 18.03.2022 ist Andreas Hummelt viel zu früh von uns gegangen</a:t>
            </a:r>
          </a:p>
        </p:txBody>
      </p:sp>
    </p:spTree>
    <p:extLst>
      <p:ext uri="{BB962C8B-B14F-4D97-AF65-F5344CB8AC3E}">
        <p14:creationId xmlns:p14="http://schemas.microsoft.com/office/powerpoint/2010/main" val="226244167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ED918DDA-7CD7-4D73-B905-BA08FAE1B1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2703" y="555172"/>
            <a:ext cx="3782787" cy="5043716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3F9F3C52-C265-471B-BA35-1DB27F496D98}"/>
              </a:ext>
            </a:extLst>
          </p:cNvPr>
          <p:cNvSpPr txBox="1"/>
          <p:nvPr/>
        </p:nvSpPr>
        <p:spPr>
          <a:xfrm>
            <a:off x="4039539" y="6118162"/>
            <a:ext cx="4112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Manfred gibt sein Amt als Vorsitzender ab</a:t>
            </a:r>
          </a:p>
        </p:txBody>
      </p:sp>
    </p:spTree>
    <p:extLst>
      <p:ext uri="{BB962C8B-B14F-4D97-AF65-F5344CB8AC3E}">
        <p14:creationId xmlns:p14="http://schemas.microsoft.com/office/powerpoint/2010/main" val="3410717713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CD53CCC2-C0E0-4AE2-A888-867877A15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976" y="527942"/>
            <a:ext cx="7661073" cy="510594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C2D5B150-C0F3-4C4A-8C71-001F43E20D60}"/>
              </a:ext>
            </a:extLst>
          </p:cNvPr>
          <p:cNvSpPr txBox="1"/>
          <p:nvPr/>
        </p:nvSpPr>
        <p:spPr>
          <a:xfrm>
            <a:off x="2507226" y="6052370"/>
            <a:ext cx="7174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Wir sind wieder auf Tour, mit der Weißen Flotte von Potsdam nach Werder</a:t>
            </a:r>
          </a:p>
        </p:txBody>
      </p:sp>
    </p:spTree>
    <p:extLst>
      <p:ext uri="{BB962C8B-B14F-4D97-AF65-F5344CB8AC3E}">
        <p14:creationId xmlns:p14="http://schemas.microsoft.com/office/powerpoint/2010/main" val="216157783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15A633A5-2694-4D77-B218-3255F5FAA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5894" y="538843"/>
            <a:ext cx="3782786" cy="5043715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E229D0F7-84A2-439F-8E7F-CC7FA646A1B7}"/>
              </a:ext>
            </a:extLst>
          </p:cNvPr>
          <p:cNvSpPr txBox="1"/>
          <p:nvPr/>
        </p:nvSpPr>
        <p:spPr>
          <a:xfrm>
            <a:off x="2539093" y="6049737"/>
            <a:ext cx="5734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Unser obligatorischer monatlicher Treff, diesmal in Letschin</a:t>
            </a:r>
          </a:p>
        </p:txBody>
      </p:sp>
    </p:spTree>
    <p:extLst>
      <p:ext uri="{BB962C8B-B14F-4D97-AF65-F5344CB8AC3E}">
        <p14:creationId xmlns:p14="http://schemas.microsoft.com/office/powerpoint/2010/main" val="148107619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xmlns="" id="{CCC896F4-A037-4313-8536-0C3BF9462B7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763107" y="587827"/>
            <a:ext cx="6686551" cy="5012872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xmlns="" id="{7B5E030F-78D8-4271-91E0-EE754DEABB74}"/>
              </a:ext>
            </a:extLst>
          </p:cNvPr>
          <p:cNvSpPr txBox="1"/>
          <p:nvPr/>
        </p:nvSpPr>
        <p:spPr>
          <a:xfrm>
            <a:off x="3629971" y="6098718"/>
            <a:ext cx="5540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2023, mit dem Treidelkahn auf dem Kaiser-Wilhelm-Kanal</a:t>
            </a:r>
          </a:p>
        </p:txBody>
      </p:sp>
    </p:spTree>
    <p:extLst>
      <p:ext uri="{BB962C8B-B14F-4D97-AF65-F5344CB8AC3E}">
        <p14:creationId xmlns:p14="http://schemas.microsoft.com/office/powerpoint/2010/main" val="58304018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>
            <a:extLst>
              <a:ext uri="{FF2B5EF4-FFF2-40B4-BE49-F238E27FC236}">
                <a16:creationId xmlns:a16="http://schemas.microsoft.com/office/drawing/2014/main" xmlns="" id="{A93B4EC5-D3FB-401D-816E-2C98AE635598}"/>
              </a:ext>
            </a:extLst>
          </p:cNvPr>
          <p:cNvSpPr txBox="1"/>
          <p:nvPr/>
        </p:nvSpPr>
        <p:spPr>
          <a:xfrm>
            <a:off x="4050725" y="141408"/>
            <a:ext cx="41635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b="1" dirty="0"/>
              <a:t>Wie geht es weiter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xmlns="" id="{2C7CA34F-FA83-4650-AF85-BF7A8074582D}"/>
              </a:ext>
            </a:extLst>
          </p:cNvPr>
          <p:cNvSpPr/>
          <p:nvPr/>
        </p:nvSpPr>
        <p:spPr>
          <a:xfrm>
            <a:off x="2148342" y="906068"/>
            <a:ext cx="8433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ctr">
              <a:spcAft>
                <a:spcPts val="0"/>
              </a:spcAft>
              <a:buFont typeface="Arial" panose="020B0604020202020204" pitchFamily="34" charset="0"/>
              <a:buChar char="-"/>
            </a:pPr>
            <a:r>
              <a:rPr lang="de-DE" kern="150" dirty="0">
                <a:latin typeface="Arial" panose="020B0604020202020204" pitchFamily="34" charset="0"/>
                <a:ea typeface="NSimSun" panose="02010609030101010101" pitchFamily="49" charset="-122"/>
                <a:cs typeface="Mangal" panose="02040503050203030202" pitchFamily="18" charset="0"/>
              </a:rPr>
              <a:t>Unsere BSW-Gruppe bleibt bestehen. </a:t>
            </a:r>
          </a:p>
          <a:p>
            <a:pPr marL="342900" lvl="0" indent="-342900" algn="ctr">
              <a:spcAft>
                <a:spcPts val="0"/>
              </a:spcAft>
              <a:buFont typeface="Arial" panose="020B0604020202020204" pitchFamily="34" charset="0"/>
              <a:buChar char="-"/>
            </a:pPr>
            <a:r>
              <a:rPr lang="de-DE" kern="150" dirty="0">
                <a:latin typeface="Arial" panose="020B0604020202020204" pitchFamily="34" charset="0"/>
                <a:ea typeface="NSimSun" panose="02010609030101010101" pitchFamily="49" charset="-122"/>
                <a:cs typeface="Mangal" panose="02040503050203030202" pitchFamily="18" charset="0"/>
              </a:rPr>
              <a:t>Wir werden uns in das Turmzimmer zurückziehen. </a:t>
            </a:r>
          </a:p>
          <a:p>
            <a:pPr marL="342900" lvl="0" indent="-342900" algn="ctr">
              <a:spcAft>
                <a:spcPts val="0"/>
              </a:spcAft>
              <a:buFont typeface="Arial" panose="020B0604020202020204" pitchFamily="34" charset="0"/>
              <a:buChar char="-"/>
            </a:pPr>
            <a:r>
              <a:rPr lang="de-DE" kern="150" dirty="0">
                <a:latin typeface="Arial" panose="020B0604020202020204" pitchFamily="34" charset="0"/>
                <a:ea typeface="NSimSun" panose="02010609030101010101" pitchFamily="49" charset="-122"/>
                <a:cs typeface="Mangal" panose="02040503050203030202" pitchFamily="18" charset="0"/>
              </a:rPr>
              <a:t>Die Pflege der Lok und der Außenanlage wollen wir weiterhin wahrnehmen.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xmlns="" id="{42C3CEEA-FF0C-4FA8-91F1-0377AAAB8A1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173793" y="2204742"/>
            <a:ext cx="3844413" cy="2882312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xmlns="" id="{E9CC30B5-8A3A-4F7D-992F-841B91D7EB38}"/>
              </a:ext>
            </a:extLst>
          </p:cNvPr>
          <p:cNvSpPr txBox="1"/>
          <p:nvPr/>
        </p:nvSpPr>
        <p:spPr>
          <a:xfrm>
            <a:off x="652745" y="5343341"/>
            <a:ext cx="109595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Die Vitrine haben wir an die Stadt übergeben. Große Teile des Aktenbestandes wurden vom</a:t>
            </a:r>
          </a:p>
          <a:p>
            <a:pPr algn="ctr"/>
            <a:r>
              <a:rPr lang="de-DE" dirty="0"/>
              <a:t>Stadtarchiv übernommen, der Rest ging nach Letschin. Unsere Räume können bis Jahresende abgemeldet werden. </a:t>
            </a:r>
          </a:p>
          <a:p>
            <a:pPr algn="ctr"/>
            <a:r>
              <a:rPr lang="de-DE" dirty="0"/>
              <a:t>Das Turmzimmer bekommt noch einen neuen Farbanstrich und kann dann eingerichtet werden. </a:t>
            </a:r>
          </a:p>
          <a:p>
            <a:pPr algn="ctr"/>
            <a:r>
              <a:rPr lang="de-DE" dirty="0"/>
              <a:t>Unser nächstes Treffen wird also im Turmzimmer stattfinden.</a:t>
            </a:r>
          </a:p>
        </p:txBody>
      </p:sp>
    </p:spTree>
    <p:extLst>
      <p:ext uri="{BB962C8B-B14F-4D97-AF65-F5344CB8AC3E}">
        <p14:creationId xmlns:p14="http://schemas.microsoft.com/office/powerpoint/2010/main" val="431269321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792706" y="1062468"/>
            <a:ext cx="8337884" cy="46950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feld 2"/>
          <p:cNvSpPr txBox="1"/>
          <p:nvPr/>
        </p:nvSpPr>
        <p:spPr>
          <a:xfrm>
            <a:off x="3709893" y="5979695"/>
            <a:ext cx="4846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2024 besuchten wir eine Helga Hahnemann Show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0195502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Alok\verein\Bilder\2024\20240529_0923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582987" y="487443"/>
            <a:ext cx="8611762" cy="484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3354164" y="5509340"/>
            <a:ext cx="49362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Die Garage dürfen wir weiterhin kostenlos nutzen, </a:t>
            </a:r>
          </a:p>
          <a:p>
            <a:r>
              <a:rPr lang="de-DE" dirty="0" smtClean="0"/>
              <a:t>deshalb wird sie von uns auch in Schuss gehalten.</a:t>
            </a:r>
          </a:p>
          <a:p>
            <a:r>
              <a:rPr lang="de-DE" dirty="0" smtClean="0"/>
              <a:t>Olaf im Einsatz.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47866196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Alok\verein\Bilder\2024\20240320_1038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32" y="647686"/>
            <a:ext cx="8724075" cy="491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3182353" y="5925553"/>
            <a:ext cx="5900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2024 Monat März, die Kinder sind auch bei kaltem Wetter da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0029365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438" y="326156"/>
            <a:ext cx="8975644" cy="5987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197798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Alok\verein\Bilder\2025\Cottbus\20250524_1355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77" y="441653"/>
            <a:ext cx="9523603" cy="536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2833437" y="6021805"/>
            <a:ext cx="6415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2025 im Monat Mai, ein Treffen des BSW-Gruppenleiter in Cottbus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023040369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Alok\verein\Bilder\2025\20250714_Volkssolidarita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10066" y="744093"/>
            <a:ext cx="8734997" cy="492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3483142" y="5985711"/>
            <a:ext cx="5089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2025 ein Vortrag bei der Volkssolidarität in Frankfurt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10677543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Alok\verein\Bilder\2025\20250930_1224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250114" y="328779"/>
            <a:ext cx="9277350" cy="522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2571870" y="5722702"/>
            <a:ext cx="6991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2025, man gönnt sich ja sonst nichts.</a:t>
            </a:r>
          </a:p>
          <a:p>
            <a:r>
              <a:rPr lang="de-DE" dirty="0" smtClean="0"/>
              <a:t>Die gemütlichen Stunden sind wichtig für den Zusammenhalt der Truppe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736038329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:\Alok\verein\Bilder\2025\Bahn und Modell\a\Titelbild_we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527" y="506413"/>
            <a:ext cx="4194925" cy="5112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3001879" y="6021805"/>
            <a:ext cx="5418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31.10.2025 Besuch der Redakteure von Bahn und Model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738749476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Alok\verein\Bilder\2025\BSW Gtruppentreffen 15.11.25\BSW Gruppentreffen 15.11 (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765" y="350503"/>
            <a:ext cx="6740207" cy="540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2704765" y="6047692"/>
            <a:ext cx="6799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15.11.2025 zentrales Treffen der </a:t>
            </a:r>
            <a:r>
              <a:rPr lang="de-DE" dirty="0"/>
              <a:t>r</a:t>
            </a:r>
            <a:r>
              <a:rPr lang="de-DE" dirty="0" smtClean="0"/>
              <a:t>egionalen BSW-Gruppen in Frankfurt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5748440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xmlns="" id="{7ED6B2B9-E56B-497D-B2B9-C305D07D5F5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564" y="535341"/>
            <a:ext cx="5104872" cy="513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419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1004</Words>
  <Application>Microsoft Office PowerPoint</Application>
  <PresentationFormat>Benutzerdefiniert</PresentationFormat>
  <Paragraphs>141</Paragraphs>
  <Slides>110</Slides>
  <Notes>0</Notes>
  <HiddenSlides>0</HiddenSlides>
  <MMClips>3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110</vt:i4>
      </vt:variant>
    </vt:vector>
  </HeadingPairs>
  <TitlesOfParts>
    <vt:vector size="111" baseType="lpstr">
      <vt:lpstr>Office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Detlef Malzahn</dc:creator>
  <cp:lastModifiedBy>Detlef Malzahn</cp:lastModifiedBy>
  <cp:revision>30</cp:revision>
  <dcterms:created xsi:type="dcterms:W3CDTF">2023-10-09T19:23:07Z</dcterms:created>
  <dcterms:modified xsi:type="dcterms:W3CDTF">2025-11-15T19:18:07Z</dcterms:modified>
</cp:coreProperties>
</file>