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3" r:id="rId3"/>
    <p:sldId id="265" r:id="rId4"/>
    <p:sldId id="259" r:id="rId5"/>
    <p:sldId id="258" r:id="rId6"/>
    <p:sldId id="260" r:id="rId7"/>
    <p:sldId id="262" r:id="rId8"/>
    <p:sldId id="263" r:id="rId9"/>
    <p:sldId id="264" r:id="rId10"/>
    <p:sldId id="267" r:id="rId11"/>
    <p:sldId id="268" r:id="rId12"/>
    <p:sldId id="266" r:id="rId13"/>
    <p:sldId id="269" r:id="rId14"/>
    <p:sldId id="270" r:id="rId15"/>
    <p:sldId id="275" r:id="rId16"/>
    <p:sldId id="271" r:id="rId17"/>
    <p:sldId id="272" r:id="rId18"/>
    <p:sldId id="274"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8" d="100"/>
          <a:sy n="88" d="100"/>
        </p:scale>
        <p:origin x="422"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D55DB-9260-4BEC-B50A-CE94F6C2F11F}" type="datetimeFigureOut">
              <a:rPr lang="de-DE" smtClean="0"/>
              <a:t>03.08.2021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7479-0346-4CE7-937C-EB445FA7F13C}" type="slidenum">
              <a:rPr lang="de-DE" smtClean="0"/>
              <a:t>‹Nr.›</a:t>
            </a:fld>
            <a:endParaRPr lang="de-DE"/>
          </a:p>
        </p:txBody>
      </p:sp>
    </p:spTree>
    <p:extLst>
      <p:ext uri="{BB962C8B-B14F-4D97-AF65-F5344CB8AC3E}">
        <p14:creationId xmlns:p14="http://schemas.microsoft.com/office/powerpoint/2010/main" val="2770529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1857 Strecke nach Kietz geht in Betrieb</a:t>
            </a:r>
          </a:p>
        </p:txBody>
      </p:sp>
      <p:sp>
        <p:nvSpPr>
          <p:cNvPr id="4" name="Foliennummernplatzhalter 3"/>
          <p:cNvSpPr>
            <a:spLocks noGrp="1"/>
          </p:cNvSpPr>
          <p:nvPr>
            <p:ph type="sldNum" sz="quarter" idx="5"/>
          </p:nvPr>
        </p:nvSpPr>
        <p:spPr/>
        <p:txBody>
          <a:bodyPr/>
          <a:lstStyle/>
          <a:p>
            <a:fld id="{DDE87479-0346-4CE7-937C-EB445FA7F13C}" type="slidenum">
              <a:rPr lang="de-DE" smtClean="0"/>
              <a:t>2</a:t>
            </a:fld>
            <a:endParaRPr lang="de-DE"/>
          </a:p>
        </p:txBody>
      </p:sp>
    </p:spTree>
    <p:extLst>
      <p:ext uri="{BB962C8B-B14F-4D97-AF65-F5344CB8AC3E}">
        <p14:creationId xmlns:p14="http://schemas.microsoft.com/office/powerpoint/2010/main" val="84008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1857 Ostbahn in Betrieb,1859 von Grube Vaterland bis Ostbahn</a:t>
            </a:r>
          </a:p>
        </p:txBody>
      </p:sp>
      <p:sp>
        <p:nvSpPr>
          <p:cNvPr id="4" name="Foliennummernplatzhalter 3"/>
          <p:cNvSpPr>
            <a:spLocks noGrp="1"/>
          </p:cNvSpPr>
          <p:nvPr>
            <p:ph type="sldNum" sz="quarter" idx="5"/>
          </p:nvPr>
        </p:nvSpPr>
        <p:spPr/>
        <p:txBody>
          <a:bodyPr/>
          <a:lstStyle/>
          <a:p>
            <a:fld id="{DDE87479-0346-4CE7-937C-EB445FA7F13C}" type="slidenum">
              <a:rPr lang="de-DE" smtClean="0"/>
              <a:t>3</a:t>
            </a:fld>
            <a:endParaRPr lang="de-DE"/>
          </a:p>
        </p:txBody>
      </p:sp>
    </p:spTree>
    <p:extLst>
      <p:ext uri="{BB962C8B-B14F-4D97-AF65-F5344CB8AC3E}">
        <p14:creationId xmlns:p14="http://schemas.microsoft.com/office/powerpoint/2010/main" val="407706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Göpelstraße, Berliner Str.</a:t>
            </a:r>
          </a:p>
        </p:txBody>
      </p:sp>
      <p:sp>
        <p:nvSpPr>
          <p:cNvPr id="4" name="Foliennummernplatzhalter 3"/>
          <p:cNvSpPr>
            <a:spLocks noGrp="1"/>
          </p:cNvSpPr>
          <p:nvPr>
            <p:ph type="sldNum" sz="quarter" idx="5"/>
          </p:nvPr>
        </p:nvSpPr>
        <p:spPr/>
        <p:txBody>
          <a:bodyPr/>
          <a:lstStyle/>
          <a:p>
            <a:fld id="{DDE87479-0346-4CE7-937C-EB445FA7F13C}" type="slidenum">
              <a:rPr lang="de-DE" smtClean="0"/>
              <a:t>4</a:t>
            </a:fld>
            <a:endParaRPr lang="de-DE"/>
          </a:p>
        </p:txBody>
      </p:sp>
    </p:spTree>
    <p:extLst>
      <p:ext uri="{BB962C8B-B14F-4D97-AF65-F5344CB8AC3E}">
        <p14:creationId xmlns:p14="http://schemas.microsoft.com/office/powerpoint/2010/main" val="507459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E87479-0346-4CE7-937C-EB445FA7F13C}" type="slidenum">
              <a:rPr lang="de-DE" smtClean="0"/>
              <a:t>9</a:t>
            </a:fld>
            <a:endParaRPr lang="de-DE"/>
          </a:p>
        </p:txBody>
      </p:sp>
    </p:spTree>
    <p:extLst>
      <p:ext uri="{BB962C8B-B14F-4D97-AF65-F5344CB8AC3E}">
        <p14:creationId xmlns:p14="http://schemas.microsoft.com/office/powerpoint/2010/main" val="72420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Deutsche Schifffahrts- und Umschlagsbetriebszentrale, ab 57 VEB Binnenhäfen  </a:t>
            </a:r>
            <a:r>
              <a:rPr lang="de-DE" dirty="0" err="1"/>
              <a:t>Ehs</a:t>
            </a:r>
            <a:endParaRPr lang="de-DE" dirty="0"/>
          </a:p>
        </p:txBody>
      </p:sp>
      <p:sp>
        <p:nvSpPr>
          <p:cNvPr id="4" name="Foliennummernplatzhalter 3"/>
          <p:cNvSpPr>
            <a:spLocks noGrp="1"/>
          </p:cNvSpPr>
          <p:nvPr>
            <p:ph type="sldNum" sz="quarter" idx="5"/>
          </p:nvPr>
        </p:nvSpPr>
        <p:spPr/>
        <p:txBody>
          <a:bodyPr/>
          <a:lstStyle/>
          <a:p>
            <a:fld id="{DDE87479-0346-4CE7-937C-EB445FA7F13C}" type="slidenum">
              <a:rPr lang="de-DE" smtClean="0"/>
              <a:t>12</a:t>
            </a:fld>
            <a:endParaRPr lang="de-DE"/>
          </a:p>
        </p:txBody>
      </p:sp>
    </p:spTree>
    <p:extLst>
      <p:ext uri="{BB962C8B-B14F-4D97-AF65-F5344CB8AC3E}">
        <p14:creationId xmlns:p14="http://schemas.microsoft.com/office/powerpoint/2010/main" val="2024474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4151B-2CE6-4D6A-88F8-9DB7FD115D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8E365E6-A4D0-47D9-A64E-083366430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F2532A7-10FD-40E6-AE7B-A396F88A8C09}"/>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5" name="Fußzeilenplatzhalter 4">
            <a:extLst>
              <a:ext uri="{FF2B5EF4-FFF2-40B4-BE49-F238E27FC236}">
                <a16:creationId xmlns:a16="http://schemas.microsoft.com/office/drawing/2014/main" id="{ACA774DA-0A52-4592-B287-5DD420CC4BA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3C7C660-C930-4E74-A530-1B5914638DCC}"/>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267300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61F82-D3AE-44C5-8A5D-2D33E02A882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7FAEA51-AD38-42C9-85E8-1EBA7FDAA48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8071B9-A53D-4D15-97EF-886F3616C37D}"/>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5" name="Fußzeilenplatzhalter 4">
            <a:extLst>
              <a:ext uri="{FF2B5EF4-FFF2-40B4-BE49-F238E27FC236}">
                <a16:creationId xmlns:a16="http://schemas.microsoft.com/office/drawing/2014/main" id="{6A1F18B9-38D7-4DA1-8A59-93FFBB606C2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FED0D61-0BC3-4EB4-86AD-A6296EBCF923}"/>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313520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B6EFD9A-E2B7-4DB1-B315-A9A4B024277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AA45D6D-8830-4375-9D34-42881040B2B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FEF439A-E2FF-43E8-B7D8-6549628A4FD8}"/>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5" name="Fußzeilenplatzhalter 4">
            <a:extLst>
              <a:ext uri="{FF2B5EF4-FFF2-40B4-BE49-F238E27FC236}">
                <a16:creationId xmlns:a16="http://schemas.microsoft.com/office/drawing/2014/main" id="{DB633CEE-3683-4197-A742-4B14BF63F03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5744DC4-7A10-445F-9EA7-52C8B3BDAF26}"/>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176856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F4218-97D2-4DC3-A926-3E9367880FA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37415E3-5C3B-4762-851B-C13F841D3D8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37B2F1-0538-44C7-84E3-93983143296E}"/>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5" name="Fußzeilenplatzhalter 4">
            <a:extLst>
              <a:ext uri="{FF2B5EF4-FFF2-40B4-BE49-F238E27FC236}">
                <a16:creationId xmlns:a16="http://schemas.microsoft.com/office/drawing/2014/main" id="{8DDCE451-8BFE-47CC-85FE-A32A4B8907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455A352-8FD2-4543-BB9D-38365ED82EDC}"/>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248869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0A772-1786-4802-AF9C-597AF54D41E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E33BC12-2288-4222-A9B2-67B129D83B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B700729-1C9A-4984-A3F8-34C2935213D0}"/>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5" name="Fußzeilenplatzhalter 4">
            <a:extLst>
              <a:ext uri="{FF2B5EF4-FFF2-40B4-BE49-F238E27FC236}">
                <a16:creationId xmlns:a16="http://schemas.microsoft.com/office/drawing/2014/main" id="{70E6C008-08BA-49C9-AEEF-F8343F63C2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EF224A-B097-4DD0-833E-EE33B5959DD7}"/>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330727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F1544-2DED-4FDE-9352-02E1BF2AF4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CEFDFE5-ABB1-4AB3-96FB-D29FD3C6A82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14BC0EB-48BF-4151-80FC-7A6D3EDD3AC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2715304-3231-448D-8100-DBB682C08D48}"/>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6" name="Fußzeilenplatzhalter 5">
            <a:extLst>
              <a:ext uri="{FF2B5EF4-FFF2-40B4-BE49-F238E27FC236}">
                <a16:creationId xmlns:a16="http://schemas.microsoft.com/office/drawing/2014/main" id="{BCDC9131-D27A-46B1-9767-C7BB0A56526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48AA45D-409F-4396-9BE3-C563CCFEE134}"/>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187012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37C41-7C38-4807-8583-6A3053BECF2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BF853DE-601B-40B2-965C-3257AA18CD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339819-38CE-4657-9581-D7DE58F5A1E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88F934D-9F1D-4BB4-A4A5-F4C4DB5F7D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30ADCD9-0D72-48A6-BB2E-9AFF7B0D436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D334918-2F1F-4A0E-A818-DE3DEA05E949}"/>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8" name="Fußzeilenplatzhalter 7">
            <a:extLst>
              <a:ext uri="{FF2B5EF4-FFF2-40B4-BE49-F238E27FC236}">
                <a16:creationId xmlns:a16="http://schemas.microsoft.com/office/drawing/2014/main" id="{8E47CA21-3827-4986-81E4-7CC31A91FA6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9BD8AF5-7BBF-4FBE-ABA5-16AEAE770257}"/>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384854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217F2-FC70-47F0-B1B8-EE41192A4B4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3528C8A-26DA-4994-ADBD-EEBDA154B5F3}"/>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4" name="Fußzeilenplatzhalter 3">
            <a:extLst>
              <a:ext uri="{FF2B5EF4-FFF2-40B4-BE49-F238E27FC236}">
                <a16:creationId xmlns:a16="http://schemas.microsoft.com/office/drawing/2014/main" id="{C3CDBC66-7909-40CB-9B45-7804C778008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9825262-0C97-4CCE-BC0B-ED29A00C649A}"/>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1611307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C8F961-FAE2-4008-9694-D45426A7DC5C}"/>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3" name="Fußzeilenplatzhalter 2">
            <a:extLst>
              <a:ext uri="{FF2B5EF4-FFF2-40B4-BE49-F238E27FC236}">
                <a16:creationId xmlns:a16="http://schemas.microsoft.com/office/drawing/2014/main" id="{09451C5E-7CA0-44D0-A071-FE8C9351D9F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7CE8465-5825-47E5-AFE1-1979DB733AB0}"/>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2137890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350C1D-81C7-42DC-89FF-0551BD60B0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137B0E-5BA1-47BE-8325-1B46BD9AE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56AD4D8-14B6-400B-BBCC-C8BF95285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D186AA5-AE97-423A-81E2-64717996A34C}"/>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6" name="Fußzeilenplatzhalter 5">
            <a:extLst>
              <a:ext uri="{FF2B5EF4-FFF2-40B4-BE49-F238E27FC236}">
                <a16:creationId xmlns:a16="http://schemas.microsoft.com/office/drawing/2014/main" id="{37A853F4-24F1-4D3F-9214-E8ABC64F187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C53F2E9-86E5-4553-9589-E570E5875817}"/>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1837318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35984-D559-4E9C-9BCE-E55FFEDF06A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46A6133-90ED-4D52-BAE2-4D1F24F917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1FB0477-D161-4E34-85EB-89A397202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A5CA068-3445-4FDE-9DBD-4E5D0DB870B7}"/>
              </a:ext>
            </a:extLst>
          </p:cNvPr>
          <p:cNvSpPr>
            <a:spLocks noGrp="1"/>
          </p:cNvSpPr>
          <p:nvPr>
            <p:ph type="dt" sz="half" idx="10"/>
          </p:nvPr>
        </p:nvSpPr>
        <p:spPr/>
        <p:txBody>
          <a:bodyPr/>
          <a:lstStyle/>
          <a:p>
            <a:fld id="{F4452CEF-09C8-4BA2-8C55-94653CC8CD8B}" type="datetimeFigureOut">
              <a:rPr lang="de-DE" smtClean="0"/>
              <a:t>03.08.2021</a:t>
            </a:fld>
            <a:endParaRPr lang="de-DE"/>
          </a:p>
        </p:txBody>
      </p:sp>
      <p:sp>
        <p:nvSpPr>
          <p:cNvPr id="6" name="Fußzeilenplatzhalter 5">
            <a:extLst>
              <a:ext uri="{FF2B5EF4-FFF2-40B4-BE49-F238E27FC236}">
                <a16:creationId xmlns:a16="http://schemas.microsoft.com/office/drawing/2014/main" id="{AB227F90-4196-4F23-9A9B-BB12D5545BA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5A1B02D-B952-4F8E-B37B-466C2E516D42}"/>
              </a:ext>
            </a:extLst>
          </p:cNvPr>
          <p:cNvSpPr>
            <a:spLocks noGrp="1"/>
          </p:cNvSpPr>
          <p:nvPr>
            <p:ph type="sldNum" sz="quarter" idx="12"/>
          </p:nvPr>
        </p:nvSpPr>
        <p:spPr/>
        <p:txBody>
          <a:bodyPr/>
          <a:lstStyle/>
          <a:p>
            <a:fld id="{FF16CCA8-CB17-4B75-BAE1-2850AB5B076A}" type="slidenum">
              <a:rPr lang="de-DE" smtClean="0"/>
              <a:t>‹Nr.›</a:t>
            </a:fld>
            <a:endParaRPr lang="de-DE"/>
          </a:p>
        </p:txBody>
      </p:sp>
    </p:spTree>
    <p:extLst>
      <p:ext uri="{BB962C8B-B14F-4D97-AF65-F5344CB8AC3E}">
        <p14:creationId xmlns:p14="http://schemas.microsoft.com/office/powerpoint/2010/main" val="178766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4D45BC3-47D1-4D4E-A6CB-46279207F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447AABD-1E6B-40A3-9810-5259880DE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DED0F6-68F0-4F41-97C1-5228EE325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52CEF-09C8-4BA2-8C55-94653CC8CD8B}" type="datetimeFigureOut">
              <a:rPr lang="de-DE" smtClean="0"/>
              <a:t>03.08.2021</a:t>
            </a:fld>
            <a:endParaRPr lang="de-DE"/>
          </a:p>
        </p:txBody>
      </p:sp>
      <p:sp>
        <p:nvSpPr>
          <p:cNvPr id="5" name="Fußzeilenplatzhalter 4">
            <a:extLst>
              <a:ext uri="{FF2B5EF4-FFF2-40B4-BE49-F238E27FC236}">
                <a16:creationId xmlns:a16="http://schemas.microsoft.com/office/drawing/2014/main" id="{E1AD4139-BF66-4A39-96E7-19CCB74F75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681371E-F7CA-4662-962E-830D33FFF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6CCA8-CB17-4B75-BAE1-2850AB5B076A}" type="slidenum">
              <a:rPr lang="de-DE" smtClean="0"/>
              <a:t>‹Nr.›</a:t>
            </a:fld>
            <a:endParaRPr lang="de-DE"/>
          </a:p>
        </p:txBody>
      </p:sp>
    </p:spTree>
    <p:extLst>
      <p:ext uri="{BB962C8B-B14F-4D97-AF65-F5344CB8AC3E}">
        <p14:creationId xmlns:p14="http://schemas.microsoft.com/office/powerpoint/2010/main" val="1744848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5381D-9267-4F1C-8C59-63075991B8B7}"/>
              </a:ext>
            </a:extLst>
          </p:cNvPr>
          <p:cNvSpPr>
            <a:spLocks noGrp="1"/>
          </p:cNvSpPr>
          <p:nvPr>
            <p:ph type="ctrTitle"/>
          </p:nvPr>
        </p:nvSpPr>
        <p:spPr>
          <a:xfrm>
            <a:off x="1828800" y="1171524"/>
            <a:ext cx="9144000" cy="2387600"/>
          </a:xfrm>
        </p:spPr>
        <p:txBody>
          <a:bodyPr>
            <a:normAutofit/>
          </a:bodyPr>
          <a:lstStyle/>
          <a:p>
            <a:r>
              <a:rPr lang="de-DE" sz="9600" b="1" dirty="0">
                <a:latin typeface="Edwardian Script ITC" panose="030303020407070D0804" pitchFamily="66" charset="0"/>
              </a:rPr>
              <a:t>Die Hafenbahn</a:t>
            </a:r>
          </a:p>
        </p:txBody>
      </p:sp>
      <p:sp>
        <p:nvSpPr>
          <p:cNvPr id="3" name="Untertitel 2">
            <a:extLst>
              <a:ext uri="{FF2B5EF4-FFF2-40B4-BE49-F238E27FC236}">
                <a16:creationId xmlns:a16="http://schemas.microsoft.com/office/drawing/2014/main" id="{0FFA3547-B32B-41B2-AD92-7AF124B5AA7B}"/>
              </a:ext>
            </a:extLst>
          </p:cNvPr>
          <p:cNvSpPr>
            <a:spLocks noGrp="1"/>
          </p:cNvSpPr>
          <p:nvPr>
            <p:ph type="subTitle" idx="1"/>
          </p:nvPr>
        </p:nvSpPr>
        <p:spPr>
          <a:xfrm>
            <a:off x="1641988" y="4276879"/>
            <a:ext cx="9144000" cy="1655762"/>
          </a:xfrm>
        </p:spPr>
        <p:txBody>
          <a:bodyPr/>
          <a:lstStyle/>
          <a:p>
            <a:r>
              <a:rPr lang="de-DE" b="1" dirty="0"/>
              <a:t>Frankfurter</a:t>
            </a:r>
            <a:r>
              <a:rPr lang="de-DE" dirty="0"/>
              <a:t> </a:t>
            </a:r>
            <a:r>
              <a:rPr lang="de-DE" b="1" dirty="0"/>
              <a:t>Güterbahn</a:t>
            </a:r>
          </a:p>
        </p:txBody>
      </p:sp>
      <p:sp>
        <p:nvSpPr>
          <p:cNvPr id="4" name="Textfeld 3">
            <a:extLst>
              <a:ext uri="{FF2B5EF4-FFF2-40B4-BE49-F238E27FC236}">
                <a16:creationId xmlns:a16="http://schemas.microsoft.com/office/drawing/2014/main" id="{EFE6C156-8D9C-4B71-BF7A-2CA5129EE052}"/>
              </a:ext>
            </a:extLst>
          </p:cNvPr>
          <p:cNvSpPr txBox="1"/>
          <p:nvPr/>
        </p:nvSpPr>
        <p:spPr>
          <a:xfrm>
            <a:off x="9457509" y="6479181"/>
            <a:ext cx="1881990" cy="369332"/>
          </a:xfrm>
          <a:prstGeom prst="rect">
            <a:avLst/>
          </a:prstGeom>
          <a:noFill/>
        </p:spPr>
        <p:txBody>
          <a:bodyPr wrap="none" rtlCol="0">
            <a:spAutoFit/>
          </a:bodyPr>
          <a:lstStyle/>
          <a:p>
            <a:r>
              <a:rPr lang="de-DE" dirty="0"/>
              <a:t>Autor: D. Malzahn</a:t>
            </a:r>
          </a:p>
        </p:txBody>
      </p:sp>
    </p:spTree>
    <p:extLst>
      <p:ext uri="{BB962C8B-B14F-4D97-AF65-F5344CB8AC3E}">
        <p14:creationId xmlns:p14="http://schemas.microsoft.com/office/powerpoint/2010/main" val="421780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A42EC31-24BA-45D4-9E15-E3A667B38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060" y="1720717"/>
            <a:ext cx="6441734" cy="5137283"/>
          </a:xfrm>
          <a:prstGeom prst="rect">
            <a:avLst/>
          </a:prstGeom>
        </p:spPr>
      </p:pic>
      <p:sp>
        <p:nvSpPr>
          <p:cNvPr id="3" name="Textfeld 2">
            <a:extLst>
              <a:ext uri="{FF2B5EF4-FFF2-40B4-BE49-F238E27FC236}">
                <a16:creationId xmlns:a16="http://schemas.microsoft.com/office/drawing/2014/main" id="{10DB8C68-1282-4136-9458-F17AB6B63283}"/>
              </a:ext>
            </a:extLst>
          </p:cNvPr>
          <p:cNvSpPr txBox="1"/>
          <p:nvPr/>
        </p:nvSpPr>
        <p:spPr>
          <a:xfrm>
            <a:off x="641684" y="521368"/>
            <a:ext cx="9796487" cy="646331"/>
          </a:xfrm>
          <a:prstGeom prst="rect">
            <a:avLst/>
          </a:prstGeom>
          <a:noFill/>
        </p:spPr>
        <p:txBody>
          <a:bodyPr wrap="square" rtlCol="0">
            <a:spAutoFit/>
          </a:bodyPr>
          <a:lstStyle/>
          <a:p>
            <a:r>
              <a:rPr lang="de-DE" dirty="0"/>
              <a:t>Die Eigentümer der Eisenbahn konnten zufrieden sein. Es wurden Betriebsüberschüsse bis zu 40 000 Mark je Geschäftsjahr erwirtschaftet. Der Anteil am Schiffsumschlag machte etwa ein Fünftel aus. </a:t>
            </a:r>
          </a:p>
        </p:txBody>
      </p:sp>
    </p:spTree>
    <p:extLst>
      <p:ext uri="{BB962C8B-B14F-4D97-AF65-F5344CB8AC3E}">
        <p14:creationId xmlns:p14="http://schemas.microsoft.com/office/powerpoint/2010/main" val="203409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5 Jahre danach: Als der Krieg an die Oder kam – Flucht aus der ...">
            <a:extLst>
              <a:ext uri="{FF2B5EF4-FFF2-40B4-BE49-F238E27FC236}">
                <a16:creationId xmlns:a16="http://schemas.microsoft.com/office/drawing/2014/main" id="{AB332E98-26C2-45AD-A783-469EA9888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832" y="2361999"/>
            <a:ext cx="5348749" cy="3704504"/>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D8380130-1C76-48F6-9E42-CBF6AE005B56}"/>
              </a:ext>
            </a:extLst>
          </p:cNvPr>
          <p:cNvSpPr/>
          <p:nvPr/>
        </p:nvSpPr>
        <p:spPr>
          <a:xfrm>
            <a:off x="786735" y="1161670"/>
            <a:ext cx="10855857" cy="1200329"/>
          </a:xfrm>
          <a:prstGeom prst="rect">
            <a:avLst/>
          </a:prstGeom>
        </p:spPr>
        <p:txBody>
          <a:bodyPr wrap="none">
            <a:spAutoFit/>
          </a:bodyPr>
          <a:lstStyle/>
          <a:p>
            <a:r>
              <a:rPr lang="de-DE" dirty="0"/>
              <a:t>Im Januar 1945 wurde die Stadt Frankfurt zur Festung erklärt. Mitte Februar gruben sich Volkssturmleute </a:t>
            </a:r>
          </a:p>
          <a:p>
            <a:r>
              <a:rPr lang="de-DE" dirty="0"/>
              <a:t>in die Hafenstraße ein.  </a:t>
            </a:r>
          </a:p>
          <a:p>
            <a:r>
              <a:rPr lang="de-DE" dirty="0"/>
              <a:t>Am 23. April besetzen sowjetische Truppen die Stadt. Die Speicher der Güterbahn wurden bis Ende 1945 </a:t>
            </a:r>
          </a:p>
          <a:p>
            <a:r>
              <a:rPr lang="de-DE" dirty="0"/>
              <a:t>von der Besatzungsmacht  genutzt.  Im Mai 1946 setzte der Umschlagbetrieb und der Stückgutverkehr wieder ein.</a:t>
            </a:r>
          </a:p>
        </p:txBody>
      </p:sp>
      <p:sp>
        <p:nvSpPr>
          <p:cNvPr id="3" name="Textfeld 2">
            <a:extLst>
              <a:ext uri="{FF2B5EF4-FFF2-40B4-BE49-F238E27FC236}">
                <a16:creationId xmlns:a16="http://schemas.microsoft.com/office/drawing/2014/main" id="{29E9FA25-0458-4171-BBF9-D02F4AFE9769}"/>
              </a:ext>
            </a:extLst>
          </p:cNvPr>
          <p:cNvSpPr txBox="1"/>
          <p:nvPr/>
        </p:nvSpPr>
        <p:spPr>
          <a:xfrm>
            <a:off x="4989767" y="529887"/>
            <a:ext cx="2212465" cy="523220"/>
          </a:xfrm>
          <a:prstGeom prst="rect">
            <a:avLst/>
          </a:prstGeom>
          <a:noFill/>
        </p:spPr>
        <p:txBody>
          <a:bodyPr wrap="none" rtlCol="0">
            <a:spAutoFit/>
          </a:bodyPr>
          <a:lstStyle/>
          <a:p>
            <a:r>
              <a:rPr lang="de-DE" sz="2800" dirty="0"/>
              <a:t>Das Jahr 1945</a:t>
            </a:r>
          </a:p>
        </p:txBody>
      </p:sp>
    </p:spTree>
    <p:extLst>
      <p:ext uri="{BB962C8B-B14F-4D97-AF65-F5344CB8AC3E}">
        <p14:creationId xmlns:p14="http://schemas.microsoft.com/office/powerpoint/2010/main" val="169086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88D7C7-2DD9-40E4-B820-F492DC6CFA4C}"/>
              </a:ext>
            </a:extLst>
          </p:cNvPr>
          <p:cNvSpPr txBox="1"/>
          <p:nvPr/>
        </p:nvSpPr>
        <p:spPr>
          <a:xfrm>
            <a:off x="5133474" y="665747"/>
            <a:ext cx="1742785" cy="523220"/>
          </a:xfrm>
          <a:prstGeom prst="rect">
            <a:avLst/>
          </a:prstGeom>
          <a:noFill/>
        </p:spPr>
        <p:txBody>
          <a:bodyPr wrap="none" rtlCol="0">
            <a:spAutoFit/>
          </a:bodyPr>
          <a:lstStyle/>
          <a:p>
            <a:r>
              <a:rPr lang="de-DE" sz="2800" dirty="0"/>
              <a:t>Nach 1945</a:t>
            </a:r>
          </a:p>
        </p:txBody>
      </p:sp>
      <p:sp>
        <p:nvSpPr>
          <p:cNvPr id="3" name="Textfeld 2">
            <a:extLst>
              <a:ext uri="{FF2B5EF4-FFF2-40B4-BE49-F238E27FC236}">
                <a16:creationId xmlns:a16="http://schemas.microsoft.com/office/drawing/2014/main" id="{8C8DC797-8738-4884-BCB2-5189DCF64242}"/>
              </a:ext>
            </a:extLst>
          </p:cNvPr>
          <p:cNvSpPr txBox="1"/>
          <p:nvPr/>
        </p:nvSpPr>
        <p:spPr>
          <a:xfrm>
            <a:off x="6031832" y="1876926"/>
            <a:ext cx="184731" cy="369332"/>
          </a:xfrm>
          <a:prstGeom prst="rect">
            <a:avLst/>
          </a:prstGeom>
          <a:noFill/>
        </p:spPr>
        <p:txBody>
          <a:bodyPr wrap="none" rtlCol="0">
            <a:spAutoFit/>
          </a:bodyPr>
          <a:lstStyle/>
          <a:p>
            <a:endParaRPr lang="de-DE"/>
          </a:p>
        </p:txBody>
      </p:sp>
      <p:sp>
        <p:nvSpPr>
          <p:cNvPr id="4" name="Textfeld 3">
            <a:extLst>
              <a:ext uri="{FF2B5EF4-FFF2-40B4-BE49-F238E27FC236}">
                <a16:creationId xmlns:a16="http://schemas.microsoft.com/office/drawing/2014/main" id="{A042B614-3E03-4556-85E6-CEF939DA84EE}"/>
              </a:ext>
            </a:extLst>
          </p:cNvPr>
          <p:cNvSpPr txBox="1"/>
          <p:nvPr/>
        </p:nvSpPr>
        <p:spPr>
          <a:xfrm>
            <a:off x="1397117" y="1363214"/>
            <a:ext cx="9397765" cy="1477328"/>
          </a:xfrm>
          <a:prstGeom prst="rect">
            <a:avLst/>
          </a:prstGeom>
          <a:noFill/>
        </p:spPr>
        <p:txBody>
          <a:bodyPr wrap="none" rtlCol="0">
            <a:spAutoFit/>
          </a:bodyPr>
          <a:lstStyle/>
          <a:p>
            <a:r>
              <a:rPr lang="de-DE" dirty="0"/>
              <a:t>Auch nach dem 2. Weltkrieg hatte diese Bahn nicht an Bedeutung verloren.</a:t>
            </a:r>
          </a:p>
          <a:p>
            <a:r>
              <a:rPr lang="de-DE" dirty="0"/>
              <a:t> Von 1950 bis 1956 fuhr sie unter der Firmenbezeichnung DSU.</a:t>
            </a:r>
          </a:p>
          <a:p>
            <a:r>
              <a:rPr lang="de-DE" dirty="0"/>
              <a:t>Ab 1957 gehörte der Hafen und auch die Bahn dem VEB Binnenhäfen mit Sitz in Eisenhüttenstadt. </a:t>
            </a:r>
          </a:p>
          <a:p>
            <a:r>
              <a:rPr lang="de-DE" dirty="0"/>
              <a:t>Mit zwei Lokomotiven wurden 51 Kunden bedient. </a:t>
            </a:r>
          </a:p>
          <a:p>
            <a:r>
              <a:rPr lang="de-DE" dirty="0"/>
              <a:t>Bis in die 80ziger Jahre wurden im Hafenumschlag enorme Leistungssteigerungen erreicht.</a:t>
            </a:r>
          </a:p>
        </p:txBody>
      </p:sp>
      <p:graphicFrame>
        <p:nvGraphicFramePr>
          <p:cNvPr id="5" name="Objekt 4">
            <a:extLst>
              <a:ext uri="{FF2B5EF4-FFF2-40B4-BE49-F238E27FC236}">
                <a16:creationId xmlns:a16="http://schemas.microsoft.com/office/drawing/2014/main" id="{5F0D616F-DA8C-4549-80EB-0271F84C2B24}"/>
              </a:ext>
            </a:extLst>
          </p:cNvPr>
          <p:cNvGraphicFramePr>
            <a:graphicFrameLocks noChangeAspect="1"/>
          </p:cNvGraphicFramePr>
          <p:nvPr>
            <p:extLst>
              <p:ext uri="{D42A27DB-BD31-4B8C-83A1-F6EECF244321}">
                <p14:modId xmlns:p14="http://schemas.microsoft.com/office/powerpoint/2010/main" val="2414392328"/>
              </p:ext>
            </p:extLst>
          </p:nvPr>
        </p:nvGraphicFramePr>
        <p:xfrm>
          <a:off x="809211" y="3159169"/>
          <a:ext cx="5227837" cy="3691355"/>
        </p:xfrm>
        <a:graphic>
          <a:graphicData uri="http://schemas.openxmlformats.org/presentationml/2006/ole">
            <mc:AlternateContent xmlns:mc="http://schemas.openxmlformats.org/markup-compatibility/2006">
              <mc:Choice xmlns:v="urn:schemas-microsoft-com:vml" Requires="v">
                <p:oleObj spid="_x0000_s1111" name="Image" r:id="rId4" imgW="6120360" imgH="4321800" progId="Photoshop.Image.12">
                  <p:embed/>
                </p:oleObj>
              </mc:Choice>
              <mc:Fallback>
                <p:oleObj name="Image" r:id="rId4" imgW="6120360" imgH="4321800" progId="Photoshop.Image.12">
                  <p:embed/>
                  <p:pic>
                    <p:nvPicPr>
                      <p:cNvPr id="0" name=""/>
                      <p:cNvPicPr/>
                      <p:nvPr/>
                    </p:nvPicPr>
                    <p:blipFill>
                      <a:blip r:embed="rId5"/>
                      <a:stretch>
                        <a:fillRect/>
                      </a:stretch>
                    </p:blipFill>
                    <p:spPr>
                      <a:xfrm>
                        <a:off x="809211" y="3159169"/>
                        <a:ext cx="5227837" cy="3691355"/>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886363D4-384A-4752-BCD9-E191320AF521}"/>
              </a:ext>
            </a:extLst>
          </p:cNvPr>
          <p:cNvGraphicFramePr>
            <a:graphicFrameLocks noChangeAspect="1"/>
          </p:cNvGraphicFramePr>
          <p:nvPr>
            <p:extLst>
              <p:ext uri="{D42A27DB-BD31-4B8C-83A1-F6EECF244321}">
                <p14:modId xmlns:p14="http://schemas.microsoft.com/office/powerpoint/2010/main" val="2028877812"/>
              </p:ext>
            </p:extLst>
          </p:nvPr>
        </p:nvGraphicFramePr>
        <p:xfrm>
          <a:off x="6876259" y="3159169"/>
          <a:ext cx="4385270" cy="3691354"/>
        </p:xfrm>
        <a:graphic>
          <a:graphicData uri="http://schemas.openxmlformats.org/presentationml/2006/ole">
            <mc:AlternateContent xmlns:mc="http://schemas.openxmlformats.org/markup-compatibility/2006">
              <mc:Choice xmlns:v="urn:schemas-microsoft-com:vml" Requires="v">
                <p:oleObj spid="_x0000_s1112" name="Image" r:id="rId6" imgW="6260040" imgH="5269680" progId="Photoshop.Image.12">
                  <p:embed/>
                </p:oleObj>
              </mc:Choice>
              <mc:Fallback>
                <p:oleObj name="Image" r:id="rId6" imgW="6260040" imgH="5269680" progId="Photoshop.Image.12">
                  <p:embed/>
                  <p:pic>
                    <p:nvPicPr>
                      <p:cNvPr id="0" name=""/>
                      <p:cNvPicPr/>
                      <p:nvPr/>
                    </p:nvPicPr>
                    <p:blipFill>
                      <a:blip r:embed="rId7"/>
                      <a:stretch>
                        <a:fillRect/>
                      </a:stretch>
                    </p:blipFill>
                    <p:spPr>
                      <a:xfrm>
                        <a:off x="6876259" y="3159169"/>
                        <a:ext cx="4385270" cy="3691354"/>
                      </a:xfrm>
                      <a:prstGeom prst="rect">
                        <a:avLst/>
                      </a:prstGeom>
                    </p:spPr>
                  </p:pic>
                </p:oleObj>
              </mc:Fallback>
            </mc:AlternateContent>
          </a:graphicData>
        </a:graphic>
      </p:graphicFrame>
    </p:spTree>
    <p:extLst>
      <p:ext uri="{BB962C8B-B14F-4D97-AF65-F5344CB8AC3E}">
        <p14:creationId xmlns:p14="http://schemas.microsoft.com/office/powerpoint/2010/main" val="314593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3EC7C-4DBF-4272-BA4B-821981371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456" y="682447"/>
            <a:ext cx="6617340" cy="4400531"/>
          </a:xfrm>
          <a:prstGeom prst="rect">
            <a:avLst/>
          </a:prstGeom>
        </p:spPr>
      </p:pic>
      <p:sp>
        <p:nvSpPr>
          <p:cNvPr id="4" name="Textfeld 3">
            <a:extLst>
              <a:ext uri="{FF2B5EF4-FFF2-40B4-BE49-F238E27FC236}">
                <a16:creationId xmlns:a16="http://schemas.microsoft.com/office/drawing/2014/main" id="{57DCD866-BE75-459C-9E37-6DAB38AD9E0F}"/>
              </a:ext>
            </a:extLst>
          </p:cNvPr>
          <p:cNvSpPr txBox="1"/>
          <p:nvPr/>
        </p:nvSpPr>
        <p:spPr>
          <a:xfrm>
            <a:off x="4664576" y="159227"/>
            <a:ext cx="3269100" cy="523220"/>
          </a:xfrm>
          <a:prstGeom prst="rect">
            <a:avLst/>
          </a:prstGeom>
          <a:noFill/>
        </p:spPr>
        <p:txBody>
          <a:bodyPr wrap="none" rtlCol="0">
            <a:spAutoFit/>
          </a:bodyPr>
          <a:lstStyle/>
          <a:p>
            <a:r>
              <a:rPr lang="de-DE" sz="2800" dirty="0"/>
              <a:t>100 Jahre Hafenbahn</a:t>
            </a:r>
          </a:p>
        </p:txBody>
      </p:sp>
      <p:sp>
        <p:nvSpPr>
          <p:cNvPr id="5" name="Textfeld 4">
            <a:extLst>
              <a:ext uri="{FF2B5EF4-FFF2-40B4-BE49-F238E27FC236}">
                <a16:creationId xmlns:a16="http://schemas.microsoft.com/office/drawing/2014/main" id="{1654DE15-A774-4B69-BADD-59099ACCC3EE}"/>
              </a:ext>
            </a:extLst>
          </p:cNvPr>
          <p:cNvSpPr txBox="1"/>
          <p:nvPr/>
        </p:nvSpPr>
        <p:spPr>
          <a:xfrm>
            <a:off x="914400" y="5252223"/>
            <a:ext cx="10219267" cy="1200329"/>
          </a:xfrm>
          <a:prstGeom prst="rect">
            <a:avLst/>
          </a:prstGeom>
          <a:noFill/>
        </p:spPr>
        <p:txBody>
          <a:bodyPr wrap="square" rtlCol="0">
            <a:spAutoFit/>
          </a:bodyPr>
          <a:lstStyle/>
          <a:p>
            <a:r>
              <a:rPr lang="de-DE" dirty="0"/>
              <a:t>51 Kunden wurden durch die Hafenbahn bedient.</a:t>
            </a:r>
          </a:p>
          <a:p>
            <a:r>
              <a:rPr lang="de-DE" dirty="0"/>
              <a:t>Am 30. Oktober 1981 wurde zum hundertjährigen Bestehen der Hafenbahn eine Jubiläumsfahrt organisiert.</a:t>
            </a:r>
          </a:p>
          <a:p>
            <a:r>
              <a:rPr lang="de-DE" dirty="0"/>
              <a:t>Mit einem geliehenen Reichsbahnwagen  ging die Fahrt von der Ziegelstraße bis zum Güterbahnhof und wieder zurück.</a:t>
            </a:r>
          </a:p>
        </p:txBody>
      </p:sp>
    </p:spTree>
    <p:extLst>
      <p:ext uri="{BB962C8B-B14F-4D97-AF65-F5344CB8AC3E}">
        <p14:creationId xmlns:p14="http://schemas.microsoft.com/office/powerpoint/2010/main" val="4200169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DCFC02A-F40C-462D-8071-8F7357F6E898}"/>
              </a:ext>
            </a:extLst>
          </p:cNvPr>
          <p:cNvSpPr txBox="1"/>
          <p:nvPr/>
        </p:nvSpPr>
        <p:spPr>
          <a:xfrm>
            <a:off x="5054600" y="524933"/>
            <a:ext cx="1871666" cy="523220"/>
          </a:xfrm>
          <a:prstGeom prst="rect">
            <a:avLst/>
          </a:prstGeom>
          <a:noFill/>
        </p:spPr>
        <p:txBody>
          <a:bodyPr wrap="none" rtlCol="0">
            <a:spAutoFit/>
          </a:bodyPr>
          <a:lstStyle/>
          <a:p>
            <a:r>
              <a:rPr lang="de-DE" sz="2800" dirty="0"/>
              <a:t>Der Abstieg</a:t>
            </a:r>
          </a:p>
        </p:txBody>
      </p:sp>
      <p:sp>
        <p:nvSpPr>
          <p:cNvPr id="3" name="Textfeld 2">
            <a:extLst>
              <a:ext uri="{FF2B5EF4-FFF2-40B4-BE49-F238E27FC236}">
                <a16:creationId xmlns:a16="http://schemas.microsoft.com/office/drawing/2014/main" id="{B59E4AE1-81AB-49D0-BCA7-2627E213C82E}"/>
              </a:ext>
            </a:extLst>
          </p:cNvPr>
          <p:cNvSpPr txBox="1"/>
          <p:nvPr/>
        </p:nvSpPr>
        <p:spPr>
          <a:xfrm>
            <a:off x="711201" y="1337733"/>
            <a:ext cx="11301572" cy="1477328"/>
          </a:xfrm>
          <a:prstGeom prst="rect">
            <a:avLst/>
          </a:prstGeom>
          <a:noFill/>
        </p:spPr>
        <p:txBody>
          <a:bodyPr wrap="square" rtlCol="0">
            <a:spAutoFit/>
          </a:bodyPr>
          <a:lstStyle/>
          <a:p>
            <a:r>
              <a:rPr lang="de-DE" dirty="0"/>
              <a:t>Die politische Wende nach 1989 brachte das Aus für die Hafenbahn. Bereits 2 Jahre später war die Hafengesellschaft</a:t>
            </a:r>
          </a:p>
          <a:p>
            <a:r>
              <a:rPr lang="de-DE" dirty="0"/>
              <a:t>zahlungsunfähig. 1993 wurde ein Gesamtvollstreckungsverfahren eingeleitet. 1995 versuchte man noch einmal mit einer neu gegründeten GmbH  die Bahn zu retten. Die Bemühungen Kunden für den Bahntransport zu gewinnen</a:t>
            </a:r>
          </a:p>
          <a:p>
            <a:r>
              <a:rPr lang="de-DE" dirty="0"/>
              <a:t>scheiterten. 1997 wurden lediglich die Anschlüsse Stinnes Stahl und die Oderlandbrauerei bedient. </a:t>
            </a:r>
          </a:p>
          <a:p>
            <a:r>
              <a:rPr lang="de-DE" dirty="0"/>
              <a:t>Im Dezember 1999 stellte die Hafenbahn endgültig den Betrieb ein. </a:t>
            </a:r>
          </a:p>
        </p:txBody>
      </p:sp>
      <p:pic>
        <p:nvPicPr>
          <p:cNvPr id="5" name="Grafik 4">
            <a:extLst>
              <a:ext uri="{FF2B5EF4-FFF2-40B4-BE49-F238E27FC236}">
                <a16:creationId xmlns:a16="http://schemas.microsoft.com/office/drawing/2014/main" id="{D21423C0-5778-4DFB-A3FC-ED2A17726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34" y="2972620"/>
            <a:ext cx="10954991" cy="3487174"/>
          </a:xfrm>
          <a:prstGeom prst="rect">
            <a:avLst/>
          </a:prstGeom>
        </p:spPr>
      </p:pic>
    </p:spTree>
    <p:extLst>
      <p:ext uri="{BB962C8B-B14F-4D97-AF65-F5344CB8AC3E}">
        <p14:creationId xmlns:p14="http://schemas.microsoft.com/office/powerpoint/2010/main" val="3829903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F49961-590E-4FC7-97AB-699331A0C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483" y="0"/>
            <a:ext cx="6385034" cy="6858000"/>
          </a:xfrm>
          <a:prstGeom prst="rect">
            <a:avLst/>
          </a:prstGeom>
        </p:spPr>
      </p:pic>
    </p:spTree>
    <p:extLst>
      <p:ext uri="{BB962C8B-B14F-4D97-AF65-F5344CB8AC3E}">
        <p14:creationId xmlns:p14="http://schemas.microsoft.com/office/powerpoint/2010/main" val="973788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0BC8454-A10D-498D-A21C-35A3F1E6D1CA}"/>
              </a:ext>
            </a:extLst>
          </p:cNvPr>
          <p:cNvSpPr txBox="1"/>
          <p:nvPr/>
        </p:nvSpPr>
        <p:spPr>
          <a:xfrm>
            <a:off x="5850466" y="431800"/>
            <a:ext cx="3531672" cy="523220"/>
          </a:xfrm>
          <a:prstGeom prst="rect">
            <a:avLst/>
          </a:prstGeom>
          <a:noFill/>
        </p:spPr>
        <p:txBody>
          <a:bodyPr wrap="none" rtlCol="0">
            <a:spAutoFit/>
          </a:bodyPr>
          <a:lstStyle/>
          <a:p>
            <a:r>
              <a:rPr lang="de-DE" sz="2800" dirty="0"/>
              <a:t>Bis 1976 Dampfbetrieb</a:t>
            </a:r>
          </a:p>
        </p:txBody>
      </p:sp>
      <p:graphicFrame>
        <p:nvGraphicFramePr>
          <p:cNvPr id="3" name="Objekt 2">
            <a:extLst>
              <a:ext uri="{FF2B5EF4-FFF2-40B4-BE49-F238E27FC236}">
                <a16:creationId xmlns:a16="http://schemas.microsoft.com/office/drawing/2014/main" id="{2EEA6D4B-BD19-4104-A12E-32FF3B7C9B58}"/>
              </a:ext>
            </a:extLst>
          </p:cNvPr>
          <p:cNvGraphicFramePr>
            <a:graphicFrameLocks noChangeAspect="1"/>
          </p:cNvGraphicFramePr>
          <p:nvPr>
            <p:extLst>
              <p:ext uri="{D42A27DB-BD31-4B8C-83A1-F6EECF244321}">
                <p14:modId xmlns:p14="http://schemas.microsoft.com/office/powerpoint/2010/main" val="970213564"/>
              </p:ext>
            </p:extLst>
          </p:nvPr>
        </p:nvGraphicFramePr>
        <p:xfrm>
          <a:off x="604309" y="1166813"/>
          <a:ext cx="3702050" cy="5130800"/>
        </p:xfrm>
        <a:graphic>
          <a:graphicData uri="http://schemas.openxmlformats.org/presentationml/2006/ole">
            <mc:AlternateContent xmlns:mc="http://schemas.openxmlformats.org/markup-compatibility/2006">
              <mc:Choice xmlns:v="urn:schemas-microsoft-com:vml" Requires="v">
                <p:oleObj spid="_x0000_s2084" name="Image" r:id="rId3" imgW="7352280" imgH="10196640" progId="Photoshop.Image.12">
                  <p:embed/>
                </p:oleObj>
              </mc:Choice>
              <mc:Fallback>
                <p:oleObj name="Image" r:id="rId3" imgW="7352280" imgH="10196640" progId="Photoshop.Image.12">
                  <p:embed/>
                  <p:pic>
                    <p:nvPicPr>
                      <p:cNvPr id="0" name=""/>
                      <p:cNvPicPr/>
                      <p:nvPr/>
                    </p:nvPicPr>
                    <p:blipFill>
                      <a:blip r:embed="rId4"/>
                      <a:stretch>
                        <a:fillRect/>
                      </a:stretch>
                    </p:blipFill>
                    <p:spPr>
                      <a:xfrm>
                        <a:off x="604309" y="1166813"/>
                        <a:ext cx="3702050" cy="5130800"/>
                      </a:xfrm>
                      <a:prstGeom prst="rect">
                        <a:avLst/>
                      </a:prstGeom>
                    </p:spPr>
                  </p:pic>
                </p:oleObj>
              </mc:Fallback>
            </mc:AlternateContent>
          </a:graphicData>
        </a:graphic>
      </p:graphicFrame>
      <p:sp>
        <p:nvSpPr>
          <p:cNvPr id="5" name="Textfeld 4">
            <a:extLst>
              <a:ext uri="{FF2B5EF4-FFF2-40B4-BE49-F238E27FC236}">
                <a16:creationId xmlns:a16="http://schemas.microsoft.com/office/drawing/2014/main" id="{A681FE83-73EE-4482-90BC-D6BC88FE2017}"/>
              </a:ext>
            </a:extLst>
          </p:cNvPr>
          <p:cNvSpPr txBox="1"/>
          <p:nvPr/>
        </p:nvSpPr>
        <p:spPr>
          <a:xfrm>
            <a:off x="4858605" y="2716550"/>
            <a:ext cx="6729086" cy="2031325"/>
          </a:xfrm>
          <a:prstGeom prst="rect">
            <a:avLst/>
          </a:prstGeom>
          <a:noFill/>
        </p:spPr>
        <p:txBody>
          <a:bodyPr wrap="none" rtlCol="0">
            <a:spAutoFit/>
          </a:bodyPr>
          <a:lstStyle/>
          <a:p>
            <a:r>
              <a:rPr lang="de-DE" dirty="0"/>
              <a:t>In der Regel reichten zwei bis drei Lokomotiven für die anfallenden</a:t>
            </a:r>
          </a:p>
          <a:p>
            <a:r>
              <a:rPr lang="de-DE" dirty="0"/>
              <a:t> Transporte aus. </a:t>
            </a:r>
          </a:p>
          <a:p>
            <a:r>
              <a:rPr lang="de-DE" dirty="0"/>
              <a:t>1881 kamen die ersten zwei Lokomotiven zum Einsatz.</a:t>
            </a:r>
          </a:p>
          <a:p>
            <a:r>
              <a:rPr lang="de-DE" dirty="0"/>
              <a:t>1922 ersetzten die Baureihe 89 den Bestand. </a:t>
            </a:r>
          </a:p>
          <a:p>
            <a:r>
              <a:rPr lang="de-DE" dirty="0"/>
              <a:t>1965 wurden von der DR Lokomotiven der Baureihe 92 übernommen </a:t>
            </a:r>
          </a:p>
          <a:p>
            <a:r>
              <a:rPr lang="de-DE" dirty="0"/>
              <a:t>welche bis zum Traktionswechsel 1976 genutzt wurden. </a:t>
            </a:r>
          </a:p>
          <a:p>
            <a:r>
              <a:rPr lang="de-DE" dirty="0"/>
              <a:t>Abgelöst wurden sie von Diesellokomotiven des Typs V 60.</a:t>
            </a:r>
          </a:p>
        </p:txBody>
      </p:sp>
    </p:spTree>
    <p:extLst>
      <p:ext uri="{BB962C8B-B14F-4D97-AF65-F5344CB8AC3E}">
        <p14:creationId xmlns:p14="http://schemas.microsoft.com/office/powerpoint/2010/main" val="159420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808B8A3-AC33-481C-BBED-673F1ACD3175}"/>
              </a:ext>
            </a:extLst>
          </p:cNvPr>
          <p:cNvSpPr txBox="1"/>
          <p:nvPr/>
        </p:nvSpPr>
        <p:spPr>
          <a:xfrm>
            <a:off x="7390916" y="1128796"/>
            <a:ext cx="2639120" cy="523220"/>
          </a:xfrm>
          <a:prstGeom prst="rect">
            <a:avLst/>
          </a:prstGeom>
          <a:noFill/>
        </p:spPr>
        <p:txBody>
          <a:bodyPr wrap="none" rtlCol="0">
            <a:spAutoFit/>
          </a:bodyPr>
          <a:lstStyle/>
          <a:p>
            <a:r>
              <a:rPr lang="de-DE" sz="2800" dirty="0"/>
              <a:t>Die Bahnanlagen</a:t>
            </a:r>
          </a:p>
        </p:txBody>
      </p:sp>
      <p:pic>
        <p:nvPicPr>
          <p:cNvPr id="4" name="Grafik 3">
            <a:extLst>
              <a:ext uri="{FF2B5EF4-FFF2-40B4-BE49-F238E27FC236}">
                <a16:creationId xmlns:a16="http://schemas.microsoft.com/office/drawing/2014/main" id="{D40A96B5-C3A4-4687-8D16-A7FCDD05E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2" y="0"/>
            <a:ext cx="4277111" cy="3132608"/>
          </a:xfrm>
          <a:prstGeom prst="rect">
            <a:avLst/>
          </a:prstGeom>
        </p:spPr>
      </p:pic>
      <p:sp>
        <p:nvSpPr>
          <p:cNvPr id="5" name="Textfeld 4">
            <a:extLst>
              <a:ext uri="{FF2B5EF4-FFF2-40B4-BE49-F238E27FC236}">
                <a16:creationId xmlns:a16="http://schemas.microsoft.com/office/drawing/2014/main" id="{F078E978-2818-47D6-A2BC-04C6C4B8D142}"/>
              </a:ext>
            </a:extLst>
          </p:cNvPr>
          <p:cNvSpPr txBox="1"/>
          <p:nvPr/>
        </p:nvSpPr>
        <p:spPr>
          <a:xfrm>
            <a:off x="6096000" y="1859339"/>
            <a:ext cx="5783378" cy="4247317"/>
          </a:xfrm>
          <a:prstGeom prst="rect">
            <a:avLst/>
          </a:prstGeom>
          <a:noFill/>
        </p:spPr>
        <p:txBody>
          <a:bodyPr wrap="none" rtlCol="0">
            <a:spAutoFit/>
          </a:bodyPr>
          <a:lstStyle/>
          <a:p>
            <a:r>
              <a:rPr lang="de-DE" dirty="0"/>
              <a:t>Vom Anschluss der Grubenbahn kreuzte die Güterbahn</a:t>
            </a:r>
          </a:p>
          <a:p>
            <a:r>
              <a:rPr lang="de-DE" dirty="0"/>
              <a:t>niveaugleich die Ostbahnstrecke. Ab 1934 endete das Gleis</a:t>
            </a:r>
          </a:p>
          <a:p>
            <a:r>
              <a:rPr lang="de-DE" dirty="0"/>
              <a:t>östlich der Strecke mit einem Prellbock. Beim Übergang in </a:t>
            </a:r>
          </a:p>
          <a:p>
            <a:r>
              <a:rPr lang="de-DE" dirty="0"/>
              <a:t>die Hafenbahn kreuzte die Bahn die Berliner Straße. Vorbei</a:t>
            </a:r>
          </a:p>
          <a:p>
            <a:r>
              <a:rPr lang="de-DE" dirty="0"/>
              <a:t>am Sitz der Verwaltung mit Lok- und Güterschuppen sowie </a:t>
            </a:r>
          </a:p>
          <a:p>
            <a:r>
              <a:rPr lang="de-DE" dirty="0"/>
              <a:t>dem Güterbahnhof reichte das Gleis bis zur Oderbrücke. In </a:t>
            </a:r>
          </a:p>
          <a:p>
            <a:r>
              <a:rPr lang="de-DE" dirty="0"/>
              <a:t>nördlicher Richtung bis zum Schlachthof und später in einer</a:t>
            </a:r>
          </a:p>
          <a:p>
            <a:r>
              <a:rPr lang="de-DE" dirty="0"/>
              <a:t>Verlängerung wurde auch die neue Brauerei angeschlossen.</a:t>
            </a:r>
          </a:p>
          <a:p>
            <a:r>
              <a:rPr lang="de-DE" dirty="0"/>
              <a:t>In Nähe des Städtischen Krankenhauses zweigte ab 1934</a:t>
            </a:r>
          </a:p>
          <a:p>
            <a:r>
              <a:rPr lang="de-DE" dirty="0"/>
              <a:t>das neu eröffnete Anschlussgleis zum Vbf ab. Von dort aus </a:t>
            </a:r>
          </a:p>
          <a:p>
            <a:r>
              <a:rPr lang="de-DE" dirty="0"/>
              <a:t>führten Gleise zu den dort ansässigen Industriebetrieben.</a:t>
            </a:r>
          </a:p>
          <a:p>
            <a:endParaRPr lang="de-DE" dirty="0"/>
          </a:p>
          <a:p>
            <a:r>
              <a:rPr lang="de-DE" dirty="0"/>
              <a:t>Heute muss man Ortskenntnisse besitzen um noch Spuren</a:t>
            </a:r>
          </a:p>
          <a:p>
            <a:r>
              <a:rPr lang="de-DE" dirty="0"/>
              <a:t>der Hafenbahn zu finden. Auf einen Teil des Bahnkörpers </a:t>
            </a:r>
          </a:p>
          <a:p>
            <a:r>
              <a:rPr lang="de-DE" dirty="0"/>
              <a:t>wurden  Radfahrwege angelegt.</a:t>
            </a:r>
          </a:p>
        </p:txBody>
      </p:sp>
      <p:pic>
        <p:nvPicPr>
          <p:cNvPr id="7" name="Grafik 6">
            <a:extLst>
              <a:ext uri="{FF2B5EF4-FFF2-40B4-BE49-F238E27FC236}">
                <a16:creationId xmlns:a16="http://schemas.microsoft.com/office/drawing/2014/main" id="{91B22F75-E020-4BE9-82BC-F57B3FB24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32" y="3347489"/>
            <a:ext cx="4277111" cy="3207833"/>
          </a:xfrm>
          <a:prstGeom prst="rect">
            <a:avLst/>
          </a:prstGeom>
        </p:spPr>
      </p:pic>
    </p:spTree>
    <p:extLst>
      <p:ext uri="{BB962C8B-B14F-4D97-AF65-F5344CB8AC3E}">
        <p14:creationId xmlns:p14="http://schemas.microsoft.com/office/powerpoint/2010/main" val="629685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37DD81F-BC4C-4DC8-84EA-7673CFE16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161" y="462028"/>
            <a:ext cx="5584684" cy="5612910"/>
          </a:xfrm>
          <a:prstGeom prst="rect">
            <a:avLst/>
          </a:prstGeom>
        </p:spPr>
      </p:pic>
    </p:spTree>
    <p:extLst>
      <p:ext uri="{BB962C8B-B14F-4D97-AF65-F5344CB8AC3E}">
        <p14:creationId xmlns:p14="http://schemas.microsoft.com/office/powerpoint/2010/main" val="1063797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B97D0BDE-B04B-40CA-8200-C80EF4A75378}"/>
              </a:ext>
            </a:extLst>
          </p:cNvPr>
          <p:cNvSpPr txBox="1">
            <a:spLocks noChangeArrowheads="1"/>
          </p:cNvSpPr>
          <p:nvPr/>
        </p:nvSpPr>
        <p:spPr bwMode="auto">
          <a:xfrm>
            <a:off x="1581866" y="1406013"/>
            <a:ext cx="8604353" cy="4524315"/>
          </a:xfrm>
          <a:prstGeom prst="rect">
            <a:avLst/>
          </a:prstGeom>
          <a:solidFill>
            <a:srgbClr val="FF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400" dirty="0">
                <a:latin typeface="Arial" panose="020B0604020202020204" pitchFamily="34" charset="0"/>
              </a:rPr>
              <a:t>Frankfurt wuchs innerhalb von fünfunddreißig Jahren bis</a:t>
            </a:r>
          </a:p>
          <a:p>
            <a:pPr algn="ctr">
              <a:spcBef>
                <a:spcPct val="0"/>
              </a:spcBef>
              <a:buFontTx/>
              <a:buNone/>
            </a:pPr>
            <a:r>
              <a:rPr lang="de-DE" altLang="de-DE" sz="2400" dirty="0">
                <a:latin typeface="Arial" panose="020B0604020202020204" pitchFamily="34" charset="0"/>
              </a:rPr>
              <a:t>  1877 zu einem Bahnknoten mit sechs großer Linien:</a:t>
            </a:r>
          </a:p>
          <a:p>
            <a:pPr>
              <a:spcBef>
                <a:spcPct val="0"/>
              </a:spcBef>
              <a:buFontTx/>
              <a:buNone/>
            </a:pPr>
            <a:r>
              <a:rPr lang="de-DE" altLang="de-DE" sz="2400" b="1" dirty="0">
                <a:latin typeface="Arial" panose="020B0604020202020204" pitchFamily="34" charset="0"/>
              </a:rPr>
              <a:t>            1.</a:t>
            </a:r>
            <a:r>
              <a:rPr lang="de-DE" altLang="de-DE" sz="2400" dirty="0">
                <a:latin typeface="Arial" panose="020B0604020202020204" pitchFamily="34" charset="0"/>
              </a:rPr>
              <a:t> Berlin - Frankfurt</a:t>
            </a:r>
          </a:p>
          <a:p>
            <a:pPr>
              <a:spcBef>
                <a:spcPct val="0"/>
              </a:spcBef>
              <a:buFontTx/>
              <a:buNone/>
            </a:pPr>
            <a:r>
              <a:rPr lang="de-DE" altLang="de-DE" sz="2400" b="1" dirty="0">
                <a:latin typeface="Arial" panose="020B0604020202020204" pitchFamily="34" charset="0"/>
              </a:rPr>
              <a:t>            2.</a:t>
            </a:r>
            <a:r>
              <a:rPr lang="de-DE" altLang="de-DE" sz="2400" dirty="0">
                <a:latin typeface="Arial" panose="020B0604020202020204" pitchFamily="34" charset="0"/>
              </a:rPr>
              <a:t> Frankfurt - Guben</a:t>
            </a:r>
          </a:p>
          <a:p>
            <a:pPr>
              <a:spcBef>
                <a:spcPct val="0"/>
              </a:spcBef>
              <a:buFontTx/>
              <a:buNone/>
            </a:pPr>
            <a:r>
              <a:rPr lang="de-DE" altLang="de-DE" sz="2400" b="1" dirty="0">
                <a:latin typeface="Arial" panose="020B0604020202020204" pitchFamily="34" charset="0"/>
              </a:rPr>
              <a:t>            3.</a:t>
            </a:r>
            <a:r>
              <a:rPr lang="de-DE" altLang="de-DE" sz="2400" dirty="0">
                <a:latin typeface="Arial" panose="020B0604020202020204" pitchFamily="34" charset="0"/>
              </a:rPr>
              <a:t> Frankfurt – </a:t>
            </a:r>
            <a:r>
              <a:rPr lang="de-DE" altLang="de-DE" sz="2400" dirty="0">
                <a:solidFill>
                  <a:srgbClr val="FF0000"/>
                </a:solidFill>
                <a:latin typeface="Arial" panose="020B0604020202020204" pitchFamily="34" charset="0"/>
              </a:rPr>
              <a:t>Küstrin - 2000</a:t>
            </a:r>
          </a:p>
          <a:p>
            <a:pPr>
              <a:spcBef>
                <a:spcPct val="0"/>
              </a:spcBef>
              <a:buFontTx/>
              <a:buNone/>
            </a:pPr>
            <a:r>
              <a:rPr lang="de-DE" altLang="de-DE" sz="2400" b="1" dirty="0">
                <a:latin typeface="Arial" panose="020B0604020202020204" pitchFamily="34" charset="0"/>
              </a:rPr>
              <a:t>            4.</a:t>
            </a:r>
            <a:r>
              <a:rPr lang="de-DE" altLang="de-DE" sz="2400" dirty="0">
                <a:latin typeface="Arial" panose="020B0604020202020204" pitchFamily="34" charset="0"/>
              </a:rPr>
              <a:t> Frankfurt - Posen</a:t>
            </a:r>
          </a:p>
          <a:p>
            <a:pPr>
              <a:spcBef>
                <a:spcPct val="0"/>
              </a:spcBef>
              <a:buFontTx/>
              <a:buNone/>
            </a:pPr>
            <a:r>
              <a:rPr lang="de-DE" altLang="de-DE" sz="2400" b="1" dirty="0">
                <a:latin typeface="Arial" panose="020B0604020202020204" pitchFamily="34" charset="0"/>
              </a:rPr>
              <a:t>            5.</a:t>
            </a:r>
            <a:r>
              <a:rPr lang="de-DE" altLang="de-DE" sz="2400" dirty="0">
                <a:latin typeface="Arial" panose="020B0604020202020204" pitchFamily="34" charset="0"/>
              </a:rPr>
              <a:t> Frankfurt - </a:t>
            </a:r>
            <a:r>
              <a:rPr lang="de-DE" altLang="de-DE" sz="2400" dirty="0">
                <a:solidFill>
                  <a:srgbClr val="FF0000"/>
                </a:solidFill>
                <a:latin typeface="Arial" panose="020B0604020202020204" pitchFamily="34" charset="0"/>
              </a:rPr>
              <a:t>Grunow – Cottbus - 1996</a:t>
            </a:r>
          </a:p>
          <a:p>
            <a:pPr>
              <a:spcBef>
                <a:spcPct val="0"/>
              </a:spcBef>
              <a:buFontTx/>
              <a:buNone/>
            </a:pPr>
            <a:r>
              <a:rPr lang="de-DE" altLang="de-DE" sz="2400" b="1" dirty="0">
                <a:latin typeface="Arial" panose="020B0604020202020204" pitchFamily="34" charset="0"/>
              </a:rPr>
              <a:t>            6.</a:t>
            </a:r>
            <a:r>
              <a:rPr lang="de-DE" altLang="de-DE" sz="2400" dirty="0">
                <a:latin typeface="Arial" panose="020B0604020202020204" pitchFamily="34" charset="0"/>
              </a:rPr>
              <a:t> Frankfurt – Eberswalde</a:t>
            </a:r>
          </a:p>
          <a:p>
            <a:pPr algn="ctr">
              <a:spcBef>
                <a:spcPct val="0"/>
              </a:spcBef>
              <a:buFontTx/>
              <a:buNone/>
            </a:pPr>
            <a:r>
              <a:rPr lang="de-DE" altLang="de-DE" sz="2400" dirty="0">
                <a:latin typeface="Arial" panose="020B0604020202020204" pitchFamily="34" charset="0"/>
              </a:rPr>
              <a:t>Die topographische Lage der Bahnanlagen war ein Ärgernis für die Stadt. Die Bahnanlagen befanden sich auf den Kiesbergen oberhalb der Stadt und die Industrieanlagen im Tal an der Oder</a:t>
            </a:r>
          </a:p>
        </p:txBody>
      </p:sp>
    </p:spTree>
    <p:extLst>
      <p:ext uri="{BB962C8B-B14F-4D97-AF65-F5344CB8AC3E}">
        <p14:creationId xmlns:p14="http://schemas.microsoft.com/office/powerpoint/2010/main" val="242860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53B2493-1B31-4159-8D2B-DA0884FAA3E4}"/>
              </a:ext>
            </a:extLst>
          </p:cNvPr>
          <p:cNvSpPr txBox="1"/>
          <p:nvPr/>
        </p:nvSpPr>
        <p:spPr>
          <a:xfrm>
            <a:off x="717481" y="456747"/>
            <a:ext cx="10441858" cy="1477328"/>
          </a:xfrm>
          <a:prstGeom prst="rect">
            <a:avLst/>
          </a:prstGeom>
          <a:noFill/>
        </p:spPr>
        <p:txBody>
          <a:bodyPr wrap="square" rtlCol="0">
            <a:spAutoFit/>
          </a:bodyPr>
          <a:lstStyle/>
          <a:p>
            <a:r>
              <a:rPr lang="de-DE"/>
              <a:t>Lokale Fabrikanten und Gewerbetreibende drängten auf den Bau einer lokalen Verbindungsbahn zwischen dem Industriegelände  und der Bahnlinie Frankfurt – Küstrin. Nach langen Verhandlungen kam es zur Genehmigung  der Bahnlinie von der Grube Vaterland zu den Fabriken in der Lebuser Vorstadt und zum Bollwerk. Gleichzeitig gab es ein Vertrag über den Anschluß der Güterbahn an die Staatsbahn über den neu einzurichtenden Anschluss am Bahnhof Grube Vaterland. Der Betrieb wurde am 01. November 1881 eröffnet. </a:t>
            </a:r>
            <a:endParaRPr lang="de-DE" dirty="0"/>
          </a:p>
        </p:txBody>
      </p:sp>
      <p:pic>
        <p:nvPicPr>
          <p:cNvPr id="6" name="Grafik 5">
            <a:extLst>
              <a:ext uri="{FF2B5EF4-FFF2-40B4-BE49-F238E27FC236}">
                <a16:creationId xmlns:a16="http://schemas.microsoft.com/office/drawing/2014/main" id="{2D13FC22-C5BA-4B55-8726-363F42F56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37" y="2118741"/>
            <a:ext cx="4049896" cy="3827290"/>
          </a:xfrm>
          <a:prstGeom prst="rect">
            <a:avLst/>
          </a:prstGeom>
        </p:spPr>
      </p:pic>
      <p:pic>
        <p:nvPicPr>
          <p:cNvPr id="4" name="Grafik 3">
            <a:extLst>
              <a:ext uri="{FF2B5EF4-FFF2-40B4-BE49-F238E27FC236}">
                <a16:creationId xmlns:a16="http://schemas.microsoft.com/office/drawing/2014/main" id="{C27934C1-454B-4BA5-99B3-DA3BED3FF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062" y="2118741"/>
            <a:ext cx="5740934" cy="3827289"/>
          </a:xfrm>
          <a:prstGeom prst="rect">
            <a:avLst/>
          </a:prstGeom>
        </p:spPr>
      </p:pic>
      <p:sp>
        <p:nvSpPr>
          <p:cNvPr id="3" name="Textfeld 2">
            <a:extLst>
              <a:ext uri="{FF2B5EF4-FFF2-40B4-BE49-F238E27FC236}">
                <a16:creationId xmlns:a16="http://schemas.microsoft.com/office/drawing/2014/main" id="{862631D8-2910-443B-8BFE-342CB6A074C2}"/>
              </a:ext>
            </a:extLst>
          </p:cNvPr>
          <p:cNvSpPr txBox="1"/>
          <p:nvPr/>
        </p:nvSpPr>
        <p:spPr>
          <a:xfrm>
            <a:off x="7972926" y="6328611"/>
            <a:ext cx="184731" cy="369332"/>
          </a:xfrm>
          <a:prstGeom prst="rect">
            <a:avLst/>
          </a:prstGeom>
          <a:noFill/>
        </p:spPr>
        <p:txBody>
          <a:bodyPr wrap="none" rtlCol="0">
            <a:spAutoFit/>
          </a:bodyPr>
          <a:lstStyle/>
          <a:p>
            <a:endParaRPr lang="de-DE"/>
          </a:p>
        </p:txBody>
      </p:sp>
      <p:sp>
        <p:nvSpPr>
          <p:cNvPr id="5" name="Textfeld 4">
            <a:extLst>
              <a:ext uri="{FF2B5EF4-FFF2-40B4-BE49-F238E27FC236}">
                <a16:creationId xmlns:a16="http://schemas.microsoft.com/office/drawing/2014/main" id="{91CFFA3E-16D1-43FE-B06F-546B1773DF57}"/>
              </a:ext>
            </a:extLst>
          </p:cNvPr>
          <p:cNvSpPr txBox="1"/>
          <p:nvPr/>
        </p:nvSpPr>
        <p:spPr>
          <a:xfrm>
            <a:off x="5997677" y="6143945"/>
            <a:ext cx="5476820" cy="369332"/>
          </a:xfrm>
          <a:prstGeom prst="rect">
            <a:avLst/>
          </a:prstGeom>
          <a:noFill/>
        </p:spPr>
        <p:txBody>
          <a:bodyPr wrap="none" rtlCol="0">
            <a:spAutoFit/>
          </a:bodyPr>
          <a:lstStyle/>
          <a:p>
            <a:r>
              <a:rPr lang="de-DE" dirty="0"/>
              <a:t>Das Bahnhofsgebäude Kliestow, heute Wohnhaus (1857)</a:t>
            </a:r>
          </a:p>
        </p:txBody>
      </p:sp>
      <p:sp>
        <p:nvSpPr>
          <p:cNvPr id="7" name="Textfeld 6">
            <a:extLst>
              <a:ext uri="{FF2B5EF4-FFF2-40B4-BE49-F238E27FC236}">
                <a16:creationId xmlns:a16="http://schemas.microsoft.com/office/drawing/2014/main" id="{EC514AB7-2B67-4999-8F39-9415C9D788FC}"/>
              </a:ext>
            </a:extLst>
          </p:cNvPr>
          <p:cNvSpPr txBox="1"/>
          <p:nvPr/>
        </p:nvSpPr>
        <p:spPr>
          <a:xfrm>
            <a:off x="1056772" y="6143945"/>
            <a:ext cx="3859839" cy="369332"/>
          </a:xfrm>
          <a:prstGeom prst="rect">
            <a:avLst/>
          </a:prstGeom>
          <a:noFill/>
        </p:spPr>
        <p:txBody>
          <a:bodyPr wrap="none" rtlCol="0">
            <a:spAutoFit/>
          </a:bodyPr>
          <a:lstStyle/>
          <a:p>
            <a:r>
              <a:rPr lang="de-DE" dirty="0"/>
              <a:t>Die ersten Lokomotiven der Hafenbahn</a:t>
            </a:r>
          </a:p>
        </p:txBody>
      </p:sp>
    </p:spTree>
    <p:extLst>
      <p:ext uri="{BB962C8B-B14F-4D97-AF65-F5344CB8AC3E}">
        <p14:creationId xmlns:p14="http://schemas.microsoft.com/office/powerpoint/2010/main" val="226456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CED6044-9E7B-4D8F-9164-49CC7F13C17D}"/>
              </a:ext>
            </a:extLst>
          </p:cNvPr>
          <p:cNvSpPr txBox="1"/>
          <p:nvPr/>
        </p:nvSpPr>
        <p:spPr>
          <a:xfrm>
            <a:off x="1186675" y="120073"/>
            <a:ext cx="9818650" cy="2308324"/>
          </a:xfrm>
          <a:prstGeom prst="rect">
            <a:avLst/>
          </a:prstGeom>
          <a:noFill/>
        </p:spPr>
        <p:txBody>
          <a:bodyPr wrap="none" rtlCol="0">
            <a:spAutoFit/>
          </a:bodyPr>
          <a:lstStyle/>
          <a:p>
            <a:r>
              <a:rPr lang="de-DE" dirty="0"/>
              <a:t>Die landespolizeiliche Abnahme der Gleisanlagen erfolgte am 17.Dezember 1881</a:t>
            </a:r>
          </a:p>
          <a:p>
            <a:r>
              <a:rPr lang="de-DE" dirty="0"/>
              <a:t>Die zulässigen Höchstgeschwindigkeiten wurden wie folgt festgelegt:</a:t>
            </a:r>
          </a:p>
          <a:p>
            <a:r>
              <a:rPr lang="de-DE" dirty="0"/>
              <a:t>20 km/h von der Ostbahn bis zum Chausseedurchlass </a:t>
            </a:r>
          </a:p>
          <a:p>
            <a:r>
              <a:rPr lang="de-DE" dirty="0"/>
              <a:t>10 km/h  vom Chausseedurchlass bis Köhlmannhof</a:t>
            </a:r>
          </a:p>
          <a:p>
            <a:r>
              <a:rPr lang="de-DE" dirty="0"/>
              <a:t>  5 km/h  Vom Köhlmannhof bis Georgenkirche (1:26)</a:t>
            </a:r>
          </a:p>
          <a:p>
            <a:endParaRPr lang="de-DE" dirty="0"/>
          </a:p>
          <a:p>
            <a:r>
              <a:rPr lang="de-DE" dirty="0"/>
              <a:t>Ein Zug von der Georgenkirche bis zu den beim Chausseestein 85,7 beginnenden Nebengleisen durften</a:t>
            </a:r>
          </a:p>
          <a:p>
            <a:r>
              <a:rPr lang="de-DE" dirty="0"/>
              <a:t>Maximal 30 Achsen befördert werden</a:t>
            </a:r>
          </a:p>
        </p:txBody>
      </p:sp>
      <p:pic>
        <p:nvPicPr>
          <p:cNvPr id="4" name="Grafik 3">
            <a:extLst>
              <a:ext uri="{FF2B5EF4-FFF2-40B4-BE49-F238E27FC236}">
                <a16:creationId xmlns:a16="http://schemas.microsoft.com/office/drawing/2014/main" id="{DB7F5A60-FFC0-4D22-8A5E-2271A979F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08" y="2590948"/>
            <a:ext cx="6001253" cy="4045388"/>
          </a:xfrm>
          <a:prstGeom prst="rect">
            <a:avLst/>
          </a:prstGeom>
        </p:spPr>
      </p:pic>
    </p:spTree>
    <p:extLst>
      <p:ext uri="{BB962C8B-B14F-4D97-AF65-F5344CB8AC3E}">
        <p14:creationId xmlns:p14="http://schemas.microsoft.com/office/powerpoint/2010/main" val="2222917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F301761-7C7E-4ED2-B3A2-77A62D94ABC0}"/>
              </a:ext>
            </a:extLst>
          </p:cNvPr>
          <p:cNvSpPr txBox="1"/>
          <p:nvPr/>
        </p:nvSpPr>
        <p:spPr>
          <a:xfrm>
            <a:off x="1625940" y="517236"/>
            <a:ext cx="8044575" cy="923330"/>
          </a:xfrm>
          <a:prstGeom prst="rect">
            <a:avLst/>
          </a:prstGeom>
          <a:noFill/>
        </p:spPr>
        <p:txBody>
          <a:bodyPr wrap="none" rtlCol="0">
            <a:spAutoFit/>
          </a:bodyPr>
          <a:lstStyle/>
          <a:p>
            <a:pPr algn="ctr"/>
            <a:r>
              <a:rPr lang="de-DE" dirty="0"/>
              <a:t>Bereits 1881 trafen auf dem Koehlmannhof für die dortige Stärkezucker- und </a:t>
            </a:r>
          </a:p>
          <a:p>
            <a:pPr algn="ctr"/>
            <a:r>
              <a:rPr lang="de-DE" dirty="0"/>
              <a:t>Sirupfabrik  die ersten Wagenladungen  ein.  </a:t>
            </a:r>
          </a:p>
          <a:p>
            <a:pPr algn="ctr"/>
            <a:r>
              <a:rPr lang="de-DE" dirty="0"/>
              <a:t>Ein Segelfrachter wird mit 2000 Ctr. Syrup  zur Verfrachtung nach Hamburg verladen.</a:t>
            </a:r>
          </a:p>
        </p:txBody>
      </p:sp>
      <p:pic>
        <p:nvPicPr>
          <p:cNvPr id="6" name="Grafik 5">
            <a:extLst>
              <a:ext uri="{FF2B5EF4-FFF2-40B4-BE49-F238E27FC236}">
                <a16:creationId xmlns:a16="http://schemas.microsoft.com/office/drawing/2014/main" id="{56AF5EF8-C0B4-4920-A70F-50AE48638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581" y="2534408"/>
            <a:ext cx="4268173" cy="3201130"/>
          </a:xfrm>
          <a:prstGeom prst="rect">
            <a:avLst/>
          </a:prstGeom>
        </p:spPr>
      </p:pic>
      <p:pic>
        <p:nvPicPr>
          <p:cNvPr id="4" name="Grafik 3">
            <a:extLst>
              <a:ext uri="{FF2B5EF4-FFF2-40B4-BE49-F238E27FC236}">
                <a16:creationId xmlns:a16="http://schemas.microsoft.com/office/drawing/2014/main" id="{A37DC09F-A01E-4C6F-A438-2A43ED0D8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883" y="2534408"/>
            <a:ext cx="5314167" cy="3201130"/>
          </a:xfrm>
          <a:prstGeom prst="rect">
            <a:avLst/>
          </a:prstGeom>
        </p:spPr>
      </p:pic>
    </p:spTree>
    <p:extLst>
      <p:ext uri="{BB962C8B-B14F-4D97-AF65-F5344CB8AC3E}">
        <p14:creationId xmlns:p14="http://schemas.microsoft.com/office/powerpoint/2010/main" val="186502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0C0EB92-AB20-4ED7-B475-E8E4BF931567}"/>
              </a:ext>
            </a:extLst>
          </p:cNvPr>
          <p:cNvSpPr txBox="1"/>
          <p:nvPr/>
        </p:nvSpPr>
        <p:spPr>
          <a:xfrm>
            <a:off x="2004291" y="572655"/>
            <a:ext cx="9426683" cy="1477328"/>
          </a:xfrm>
          <a:prstGeom prst="rect">
            <a:avLst/>
          </a:prstGeom>
          <a:noFill/>
        </p:spPr>
        <p:txBody>
          <a:bodyPr wrap="none" rtlCol="0">
            <a:spAutoFit/>
          </a:bodyPr>
          <a:lstStyle/>
          <a:p>
            <a:r>
              <a:rPr lang="de-DE" dirty="0"/>
              <a:t>Mit der Fertigstellung des Gleisanschlusses zum Oderkai  1882 wuchs die Bedeutung der Lokalbahn</a:t>
            </a:r>
          </a:p>
          <a:p>
            <a:r>
              <a:rPr lang="de-DE" dirty="0"/>
              <a:t>als wichtiges Verbindungsglied zwischen der Oderschifffahrt und der Eisenbahn. Schritt für Schritt</a:t>
            </a:r>
          </a:p>
          <a:p>
            <a:r>
              <a:rPr lang="de-DE" dirty="0"/>
              <a:t>wurden Fabriken an den Hauptstrang angeschlossen. Außer in Stettin, ist die Verbindung zwischen </a:t>
            </a:r>
          </a:p>
          <a:p>
            <a:r>
              <a:rPr lang="de-DE" dirty="0"/>
              <a:t>der Staatsbahn und der Oder mit einer Lokalbahn nirgendwo gegeben. Dieses Verbindungsglied </a:t>
            </a:r>
          </a:p>
          <a:p>
            <a:r>
              <a:rPr lang="de-DE" dirty="0"/>
              <a:t>zwischen zwei Transportwegen wird den örtlichen Übergangsverkehr mehr zur Geltung bringen.</a:t>
            </a:r>
          </a:p>
        </p:txBody>
      </p:sp>
      <p:pic>
        <p:nvPicPr>
          <p:cNvPr id="7" name="Grafik 6">
            <a:extLst>
              <a:ext uri="{FF2B5EF4-FFF2-40B4-BE49-F238E27FC236}">
                <a16:creationId xmlns:a16="http://schemas.microsoft.com/office/drawing/2014/main" id="{39C376DF-7DAB-4A6D-98B7-C89750471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48" y="2295040"/>
            <a:ext cx="5571103" cy="4123246"/>
          </a:xfrm>
          <a:prstGeom prst="rect">
            <a:avLst/>
          </a:prstGeom>
        </p:spPr>
      </p:pic>
    </p:spTree>
    <p:extLst>
      <p:ext uri="{BB962C8B-B14F-4D97-AF65-F5344CB8AC3E}">
        <p14:creationId xmlns:p14="http://schemas.microsoft.com/office/powerpoint/2010/main" val="172630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6CD667-EC36-4F81-AF5A-C1362F3AFBB7}"/>
              </a:ext>
            </a:extLst>
          </p:cNvPr>
          <p:cNvSpPr/>
          <p:nvPr/>
        </p:nvSpPr>
        <p:spPr>
          <a:xfrm>
            <a:off x="392950" y="906431"/>
            <a:ext cx="5398168" cy="3970318"/>
          </a:xfrm>
          <a:prstGeom prst="rect">
            <a:avLst/>
          </a:prstGeom>
        </p:spPr>
        <p:txBody>
          <a:bodyPr wrap="square">
            <a:spAutoFit/>
          </a:bodyPr>
          <a:lstStyle/>
          <a:p>
            <a:r>
              <a:rPr lang="de-DE" dirty="0">
                <a:solidFill>
                  <a:prstClr val="black"/>
                </a:solidFill>
              </a:rPr>
              <a:t>Am 28. Dezember 1882 wurde das Unternehmen in eine Aktiengesellschaft umgewandelt und nannte sich fortan „Frankfurter Gütereisenbahngesellschaft“. Mit dem Ziel, den Umschlag zu heben, stieg die Gütereisenbahn nun auch in das Geschäft</a:t>
            </a:r>
          </a:p>
          <a:p>
            <a:r>
              <a:rPr lang="de-DE" dirty="0">
                <a:solidFill>
                  <a:prstClr val="black"/>
                </a:solidFill>
              </a:rPr>
              <a:t>des Schiffstransports ein.  Sie erwarb die „Stettiner Dampfschleppschifffahrts- Aktien-Gesellschaft“ mit allem Zubehör. Sie besaßen nun 4 Schleppdampfer, </a:t>
            </a:r>
          </a:p>
          <a:p>
            <a:r>
              <a:rPr lang="de-DE" dirty="0">
                <a:solidFill>
                  <a:prstClr val="black"/>
                </a:solidFill>
              </a:rPr>
              <a:t>17 Schleppkähne sowie 2 Lokomotiven, 12 Kohlewagen, 2 Dampfkräne sowie einen Handkran. Zusätzlich schloss die Gesellschaft 1884 mit der „Oder-Dampfschifffahrts-Gesellschaft“ ein Betriebsabkommen ab, womit sich der nutzbare Transportraum weiter erhöhte. </a:t>
            </a:r>
            <a:r>
              <a:rPr lang="de-DE" u="sng" dirty="0">
                <a:solidFill>
                  <a:prstClr val="black"/>
                </a:solidFill>
              </a:rPr>
              <a:t>Die Schifffahrt war inzwischen Haupteinnahmequelle.</a:t>
            </a:r>
            <a:endParaRPr lang="de-DE" u="sng" dirty="0"/>
          </a:p>
        </p:txBody>
      </p:sp>
      <p:sp>
        <p:nvSpPr>
          <p:cNvPr id="3" name="Textfeld 2">
            <a:extLst>
              <a:ext uri="{FF2B5EF4-FFF2-40B4-BE49-F238E27FC236}">
                <a16:creationId xmlns:a16="http://schemas.microsoft.com/office/drawing/2014/main" id="{FE937E43-089B-4749-97EA-19C3E7AC137E}"/>
              </a:ext>
            </a:extLst>
          </p:cNvPr>
          <p:cNvSpPr txBox="1"/>
          <p:nvPr/>
        </p:nvSpPr>
        <p:spPr>
          <a:xfrm>
            <a:off x="2647043" y="356535"/>
            <a:ext cx="6897914" cy="461665"/>
          </a:xfrm>
          <a:prstGeom prst="rect">
            <a:avLst/>
          </a:prstGeom>
          <a:noFill/>
        </p:spPr>
        <p:txBody>
          <a:bodyPr wrap="none" rtlCol="0">
            <a:spAutoFit/>
          </a:bodyPr>
          <a:lstStyle/>
          <a:p>
            <a:r>
              <a:rPr lang="de-DE" sz="2400" dirty="0"/>
              <a:t>Von der Aktiengesellschaft zur Städtischen Güterbahn</a:t>
            </a:r>
          </a:p>
        </p:txBody>
      </p:sp>
      <p:pic>
        <p:nvPicPr>
          <p:cNvPr id="5" name="Grafik 4">
            <a:extLst>
              <a:ext uri="{FF2B5EF4-FFF2-40B4-BE49-F238E27FC236}">
                <a16:creationId xmlns:a16="http://schemas.microsoft.com/office/drawing/2014/main" id="{22AAEB48-EB6D-4908-91D8-3199AF0A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75404"/>
            <a:ext cx="5398669" cy="3600870"/>
          </a:xfrm>
          <a:prstGeom prst="rect">
            <a:avLst/>
          </a:prstGeom>
        </p:spPr>
      </p:pic>
      <p:pic>
        <p:nvPicPr>
          <p:cNvPr id="6" name="Grafik 5">
            <a:extLst>
              <a:ext uri="{FF2B5EF4-FFF2-40B4-BE49-F238E27FC236}">
                <a16:creationId xmlns:a16="http://schemas.microsoft.com/office/drawing/2014/main" id="{DBEBC40B-9836-49C7-B506-7DB3C5108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221" y="5005152"/>
            <a:ext cx="7042484" cy="1820198"/>
          </a:xfrm>
          <a:prstGeom prst="rect">
            <a:avLst/>
          </a:prstGeom>
        </p:spPr>
      </p:pic>
    </p:spTree>
    <p:extLst>
      <p:ext uri="{BB962C8B-B14F-4D97-AF65-F5344CB8AC3E}">
        <p14:creationId xmlns:p14="http://schemas.microsoft.com/office/powerpoint/2010/main" val="1395545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AB5F709-C70C-48FE-9261-8CACD5841C35}"/>
              </a:ext>
            </a:extLst>
          </p:cNvPr>
          <p:cNvSpPr txBox="1"/>
          <p:nvPr/>
        </p:nvSpPr>
        <p:spPr>
          <a:xfrm>
            <a:off x="684213" y="313786"/>
            <a:ext cx="10821988" cy="204788"/>
          </a:xfrm>
          <a:prstGeom prst="rect">
            <a:avLst/>
          </a:prstGeom>
          <a:noFill/>
        </p:spPr>
        <p:txBody>
          <a:bodyPr wrap="square" rtlCol="0" anchor="t">
            <a:noAutofit/>
          </a:bodyPr>
          <a:lstStyle/>
          <a:p>
            <a:pPr algn="ctr">
              <a:lnSpc>
                <a:spcPct val="90000"/>
              </a:lnSpc>
              <a:spcAft>
                <a:spcPts val="600"/>
              </a:spcAft>
            </a:pPr>
            <a:r>
              <a:rPr lang="de-DE" sz="2800" dirty="0"/>
              <a:t>Die Stadt und die Bahn</a:t>
            </a:r>
          </a:p>
        </p:txBody>
      </p:sp>
      <p:sp>
        <p:nvSpPr>
          <p:cNvPr id="3" name="Textfeld 2">
            <a:extLst>
              <a:ext uri="{FF2B5EF4-FFF2-40B4-BE49-F238E27FC236}">
                <a16:creationId xmlns:a16="http://schemas.microsoft.com/office/drawing/2014/main" id="{E1339CBB-1004-40B1-8EB3-661714F5CFCD}"/>
              </a:ext>
            </a:extLst>
          </p:cNvPr>
          <p:cNvSpPr txBox="1"/>
          <p:nvPr/>
        </p:nvSpPr>
        <p:spPr>
          <a:xfrm>
            <a:off x="684213" y="971550"/>
            <a:ext cx="10821988" cy="1394661"/>
          </a:xfrm>
          <a:prstGeom prst="rect">
            <a:avLst/>
          </a:prstGeom>
          <a:noFill/>
        </p:spPr>
        <p:txBody>
          <a:bodyPr wrap="square" rtlCol="0" anchor="t">
            <a:normAutofit fontScale="92500" lnSpcReduction="10000"/>
          </a:bodyPr>
          <a:lstStyle/>
          <a:p>
            <a:pPr>
              <a:spcAft>
                <a:spcPts val="600"/>
              </a:spcAft>
            </a:pPr>
            <a:r>
              <a:rPr lang="de-DE" dirty="0"/>
              <a:t>Um besseren Einfluss auf die Ansiedlung von Betrieben nehmen zu können, haben sehr bald auch die Stadtväter ein Auge auf die Güterbahn geworfen. Nach langen Verhandlungen gelang es der Stadt die Güterbahn, ohne den Reedereibetrieb,  am 01.Juli 1914 für 750 000 Mark zu übernehmen. In den zwanziger Jahren wurden die gesamten Gleisanlagen überholt, Güter- und Lokschuppen neu gebaut und neue Technik beschafft. 1939 trat eine neue Betriebssatzung in Kraft. Als Gegenstand des Betriebes war die Beförderung, der Umschlag und die Lagerung von Güter genannt.</a:t>
            </a:r>
          </a:p>
          <a:p>
            <a:pPr>
              <a:spcAft>
                <a:spcPts val="600"/>
              </a:spcAft>
            </a:pPr>
            <a:endParaRPr lang="de-DE" dirty="0"/>
          </a:p>
          <a:p>
            <a:pPr>
              <a:spcAft>
                <a:spcPts val="600"/>
              </a:spcAft>
            </a:pPr>
            <a:endParaRPr lang="de-DE" dirty="0"/>
          </a:p>
          <a:p>
            <a:pPr>
              <a:spcAft>
                <a:spcPts val="600"/>
              </a:spcAft>
            </a:pPr>
            <a:endParaRPr lang="de-DE" dirty="0"/>
          </a:p>
        </p:txBody>
      </p:sp>
      <p:pic>
        <p:nvPicPr>
          <p:cNvPr id="6" name="Grafik 5">
            <a:extLst>
              <a:ext uri="{FF2B5EF4-FFF2-40B4-BE49-F238E27FC236}">
                <a16:creationId xmlns:a16="http://schemas.microsoft.com/office/drawing/2014/main" id="{30315687-DFDA-47EC-B427-F04BF5BF8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21" y="2959510"/>
            <a:ext cx="10893261" cy="3570697"/>
          </a:xfrm>
          <a:prstGeom prst="rect">
            <a:avLst/>
          </a:prstGeom>
        </p:spPr>
      </p:pic>
    </p:spTree>
    <p:extLst>
      <p:ext uri="{BB962C8B-B14F-4D97-AF65-F5344CB8AC3E}">
        <p14:creationId xmlns:p14="http://schemas.microsoft.com/office/powerpoint/2010/main" val="140806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F2CE123-3971-4038-9A94-18703DDEC1B2}"/>
              </a:ext>
            </a:extLst>
          </p:cNvPr>
          <p:cNvSpPr txBox="1"/>
          <p:nvPr/>
        </p:nvSpPr>
        <p:spPr>
          <a:xfrm>
            <a:off x="3380313" y="304801"/>
            <a:ext cx="5579156" cy="461665"/>
          </a:xfrm>
          <a:prstGeom prst="rect">
            <a:avLst/>
          </a:prstGeom>
          <a:noFill/>
        </p:spPr>
        <p:txBody>
          <a:bodyPr wrap="none" rtlCol="0">
            <a:spAutoFit/>
          </a:bodyPr>
          <a:lstStyle/>
          <a:p>
            <a:r>
              <a:rPr lang="de-DE" sz="2400" dirty="0"/>
              <a:t>Das Anschlussgleis zum Verschiebebahnhof</a:t>
            </a:r>
          </a:p>
        </p:txBody>
      </p:sp>
      <p:sp>
        <p:nvSpPr>
          <p:cNvPr id="4" name="Textfeld 3">
            <a:extLst>
              <a:ext uri="{FF2B5EF4-FFF2-40B4-BE49-F238E27FC236}">
                <a16:creationId xmlns:a16="http://schemas.microsoft.com/office/drawing/2014/main" id="{6977E8B8-64C2-4068-BDC9-D8B82EC15FB6}"/>
              </a:ext>
            </a:extLst>
          </p:cNvPr>
          <p:cNvSpPr txBox="1"/>
          <p:nvPr/>
        </p:nvSpPr>
        <p:spPr>
          <a:xfrm>
            <a:off x="443345" y="889701"/>
            <a:ext cx="11920443" cy="1477328"/>
          </a:xfrm>
          <a:prstGeom prst="rect">
            <a:avLst/>
          </a:prstGeom>
          <a:noFill/>
        </p:spPr>
        <p:txBody>
          <a:bodyPr wrap="none" rtlCol="0">
            <a:spAutoFit/>
          </a:bodyPr>
          <a:lstStyle/>
          <a:p>
            <a:r>
              <a:rPr lang="de-DE" dirty="0"/>
              <a:t>Eine Forderung der Staatlichen Bauaufsicht war die Beseitigung der schienengleichen Kreuzung mit der Ostbahnstrecke. </a:t>
            </a:r>
          </a:p>
          <a:p>
            <a:r>
              <a:rPr lang="de-DE" dirty="0"/>
              <a:t>Nach der Inbetriebnahme des Frankfurter Verschiebebahnhofes wurde der Güterverkehr auf dem Abschnitt der ehemaligen </a:t>
            </a:r>
          </a:p>
          <a:p>
            <a:r>
              <a:rPr lang="de-DE" dirty="0"/>
              <a:t>Ostbahnstrecke eingestellt. Die Überführungsfahrten zwischen der Hafenbahn und dem Verschiebebahnhof waren langwierig</a:t>
            </a:r>
          </a:p>
          <a:p>
            <a:r>
              <a:rPr lang="de-DE" dirty="0"/>
              <a:t>und teuer. Nach Vorschlägen der RBD Osten wurde ein Anschluss an der Westseite des Verschiebebahnhofs einschließlich </a:t>
            </a:r>
          </a:p>
          <a:p>
            <a:r>
              <a:rPr lang="de-DE" dirty="0"/>
              <a:t>einer Zufahrt projektiert. Nach dreijähriger Bauzeit wurde die neue Güterbahnstrecke 1934 in Betrieb genommen.</a:t>
            </a:r>
          </a:p>
        </p:txBody>
      </p:sp>
      <p:pic>
        <p:nvPicPr>
          <p:cNvPr id="5" name="Grafik 4">
            <a:extLst>
              <a:ext uri="{FF2B5EF4-FFF2-40B4-BE49-F238E27FC236}">
                <a16:creationId xmlns:a16="http://schemas.microsoft.com/office/drawing/2014/main" id="{BBB6F242-C8C0-43D4-A43F-117F9CDF6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488" y="2681477"/>
            <a:ext cx="6911024" cy="3964085"/>
          </a:xfrm>
          <a:prstGeom prst="rect">
            <a:avLst/>
          </a:prstGeom>
        </p:spPr>
      </p:pic>
    </p:spTree>
    <p:extLst>
      <p:ext uri="{BB962C8B-B14F-4D97-AF65-F5344CB8AC3E}">
        <p14:creationId xmlns:p14="http://schemas.microsoft.com/office/powerpoint/2010/main" val="95570253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1141</Words>
  <Application>Microsoft Office PowerPoint</Application>
  <PresentationFormat>Breitbild</PresentationFormat>
  <Paragraphs>98</Paragraphs>
  <Slides>18</Slides>
  <Notes>5</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18</vt:i4>
      </vt:variant>
    </vt:vector>
  </HeadingPairs>
  <TitlesOfParts>
    <vt:vector size="24" baseType="lpstr">
      <vt:lpstr>Arial</vt:lpstr>
      <vt:lpstr>Calibri</vt:lpstr>
      <vt:lpstr>Calibri Light</vt:lpstr>
      <vt:lpstr>Edwardian Script ITC</vt:lpstr>
      <vt:lpstr>Office</vt:lpstr>
      <vt:lpstr>Image</vt:lpstr>
      <vt:lpstr>Die Hafenbahn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Hafenbahn</dc:title>
  <dc:creator>Detlef Malzahn</dc:creator>
  <cp:lastModifiedBy>Detlef Malzahn</cp:lastModifiedBy>
  <cp:revision>52</cp:revision>
  <dcterms:created xsi:type="dcterms:W3CDTF">2020-04-29T18:57:48Z</dcterms:created>
  <dcterms:modified xsi:type="dcterms:W3CDTF">2021-08-03T19:27:32Z</dcterms:modified>
</cp:coreProperties>
</file>